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24"/>
  </p:handoutMasterIdLst>
  <p:sldIdLst>
    <p:sldId id="409" r:id="rId3"/>
    <p:sldId id="458" r:id="rId4"/>
    <p:sldId id="529" r:id="rId5"/>
    <p:sldId id="452" r:id="rId6"/>
    <p:sldId id="475" r:id="rId7"/>
    <p:sldId id="476" r:id="rId8"/>
    <p:sldId id="477" r:id="rId9"/>
    <p:sldId id="491" r:id="rId10"/>
    <p:sldId id="492" r:id="rId11"/>
    <p:sldId id="494" r:id="rId12"/>
    <p:sldId id="495" r:id="rId13"/>
    <p:sldId id="530" r:id="rId14"/>
    <p:sldId id="512" r:id="rId15"/>
    <p:sldId id="513" r:id="rId17"/>
    <p:sldId id="514" r:id="rId18"/>
    <p:sldId id="515" r:id="rId19"/>
    <p:sldId id="531" r:id="rId20"/>
    <p:sldId id="517" r:id="rId21"/>
    <p:sldId id="518" r:id="rId22"/>
    <p:sldId id="519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2" userDrawn="1">
          <p15:clr>
            <a:srgbClr val="A4A3A4"/>
          </p15:clr>
        </p15:guide>
        <p15:guide id="2" pos="3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56B"/>
    <a:srgbClr val="DF0001"/>
    <a:srgbClr val="D30101"/>
    <a:srgbClr val="FA90A7"/>
    <a:srgbClr val="DC8680"/>
    <a:srgbClr val="5272A7"/>
    <a:srgbClr val="FCCFDD"/>
    <a:srgbClr val="FAE0E6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2" y="456"/>
      </p:cViewPr>
      <p:guideLst>
        <p:guide orient="horz" pos="2332"/>
        <p:guide pos="3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49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rPr>
            </a:fld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rPr>
            </a:fld>
            <a:endParaRPr lang="zh-CN" altLang="en-US">
              <a:latin typeface="思源宋体 SemiBold" panose="02020600000000000000" charset="-122"/>
              <a:ea typeface="思源宋体 SemiBold" panose="02020600000000000000" charset="-122"/>
              <a:cs typeface="思源宋体 SemiBold" panose="02020600000000000000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宋体 SemiBold" panose="02020600000000000000" charset="-122"/>
                <a:ea typeface="思源宋体 SemiBold" panose="02020600000000000000" charset="-122"/>
                <a:cs typeface="思源宋体 SemiBold" panose="02020600000000000000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宋体 SemiBold" panose="02020600000000000000" charset="-122"/>
        <a:ea typeface="思源宋体 SemiBold" panose="02020600000000000000" charset="-122"/>
        <a:cs typeface="思源宋体 SemiBold" panose="020206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图形"/>
          <p:cNvSpPr/>
          <p:nvPr userDrawn="1">
            <p:custDataLst>
              <p:tags r:id="rId2"/>
            </p:custDataLst>
          </p:nvPr>
        </p:nvSpPr>
        <p:spPr>
          <a:xfrm>
            <a:off x="401320" y="417195"/>
            <a:ext cx="319405" cy="288925"/>
          </a:xfrm>
          <a:prstGeom prst="star5">
            <a:avLst>
              <a:gd name="adj" fmla="val 25303"/>
              <a:gd name="hf" fmla="val 105146"/>
              <a:gd name="vf" fmla="val 110557"/>
            </a:avLst>
          </a:prstGeom>
          <a:gradFill>
            <a:gsLst>
              <a:gs pos="100000">
                <a:srgbClr val="DF0001"/>
              </a:gs>
              <a:gs pos="0">
                <a:srgbClr val="D3010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0408">
                    <a:srgbClr val="FF1B13"/>
                  </a:gs>
                  <a:gs pos="87000">
                    <a:srgbClr val="FF1B13"/>
                  </a:gs>
                  <a:gs pos="51000">
                    <a:srgbClr val="FF6201"/>
                  </a:gs>
                </a:gsLst>
                <a:lin ang="2700000" scaled="1"/>
              </a:gradFill>
              <a:effectLst/>
              <a:uLnTx/>
              <a:uFillTx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包图粗黑体" panose="02000800000000000000" charset="-122"/>
            </a:endParaRPr>
          </a:p>
        </p:txBody>
      </p:sp>
      <p:sp>
        <p:nvSpPr>
          <p:cNvPr id="54" name="图形"/>
          <p:cNvSpPr/>
          <p:nvPr userDrawn="1">
            <p:custDataLst>
              <p:tags r:id="rId3"/>
            </p:custDataLst>
          </p:nvPr>
        </p:nvSpPr>
        <p:spPr>
          <a:xfrm>
            <a:off x="707390" y="706120"/>
            <a:ext cx="140335" cy="127000"/>
          </a:xfrm>
          <a:prstGeom prst="star5">
            <a:avLst>
              <a:gd name="adj" fmla="val 25303"/>
              <a:gd name="hf" fmla="val 105146"/>
              <a:gd name="vf" fmla="val 110557"/>
            </a:avLst>
          </a:prstGeom>
          <a:gradFill>
            <a:gsLst>
              <a:gs pos="100000">
                <a:srgbClr val="DF0001"/>
              </a:gs>
              <a:gs pos="0">
                <a:srgbClr val="D3010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0408">
                    <a:srgbClr val="FF1B13"/>
                  </a:gs>
                  <a:gs pos="87000">
                    <a:srgbClr val="FF1B13"/>
                  </a:gs>
                  <a:gs pos="51000">
                    <a:srgbClr val="FF6201"/>
                  </a:gs>
                </a:gsLst>
                <a:lin ang="2700000" scaled="1"/>
              </a:gradFill>
              <a:effectLst/>
              <a:uLnTx/>
              <a:uFillTx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包图粗黑体" panose="02000800000000000000" charset="-122"/>
            </a:endParaRPr>
          </a:p>
        </p:txBody>
      </p:sp>
      <p:sp>
        <p:nvSpPr>
          <p:cNvPr id="21" name="文本框 20"/>
          <p:cNvSpPr txBox="1"/>
          <p:nvPr userDrawn="1">
            <p:custDataLst>
              <p:tags r:id="rId4"/>
            </p:custDataLst>
          </p:nvPr>
        </p:nvSpPr>
        <p:spPr>
          <a:xfrm>
            <a:off x="875665" y="361315"/>
            <a:ext cx="4982210" cy="643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粗黑体" panose="02000800000000000000" charset="-122"/>
                <a:ea typeface="包图粗黑体" panose="02000800000000000000" charset="-122"/>
                <a:cs typeface="包图粗黑体" panose="02000800000000000000" charset="-122"/>
                <a:sym typeface="+mn-ea"/>
              </a:rPr>
              <a:t>全国人大一次会议概况</a:t>
            </a:r>
            <a:endParaRPr lang="en-US" altLang="en-US" sz="32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图形"/>
          <p:cNvSpPr/>
          <p:nvPr userDrawn="1">
            <p:custDataLst>
              <p:tags r:id="rId2"/>
            </p:custDataLst>
          </p:nvPr>
        </p:nvSpPr>
        <p:spPr>
          <a:xfrm>
            <a:off x="401320" y="417195"/>
            <a:ext cx="319405" cy="288925"/>
          </a:xfrm>
          <a:prstGeom prst="star5">
            <a:avLst>
              <a:gd name="adj" fmla="val 25303"/>
              <a:gd name="hf" fmla="val 105146"/>
              <a:gd name="vf" fmla="val 110557"/>
            </a:avLst>
          </a:prstGeom>
          <a:gradFill>
            <a:gsLst>
              <a:gs pos="100000">
                <a:srgbClr val="DF0001"/>
              </a:gs>
              <a:gs pos="0">
                <a:srgbClr val="D3010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0408">
                    <a:srgbClr val="FF1B13"/>
                  </a:gs>
                  <a:gs pos="87000">
                    <a:srgbClr val="FF1B13"/>
                  </a:gs>
                  <a:gs pos="51000">
                    <a:srgbClr val="FF6201"/>
                  </a:gs>
                </a:gsLst>
                <a:lin ang="2700000" scaled="1"/>
              </a:gradFill>
              <a:effectLst/>
              <a:uLnTx/>
              <a:uFillTx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包图粗黑体" panose="02000800000000000000" charset="-122"/>
            </a:endParaRPr>
          </a:p>
        </p:txBody>
      </p:sp>
      <p:sp>
        <p:nvSpPr>
          <p:cNvPr id="54" name="图形"/>
          <p:cNvSpPr/>
          <p:nvPr userDrawn="1">
            <p:custDataLst>
              <p:tags r:id="rId3"/>
            </p:custDataLst>
          </p:nvPr>
        </p:nvSpPr>
        <p:spPr>
          <a:xfrm>
            <a:off x="707390" y="706120"/>
            <a:ext cx="140335" cy="127000"/>
          </a:xfrm>
          <a:prstGeom prst="star5">
            <a:avLst>
              <a:gd name="adj" fmla="val 25303"/>
              <a:gd name="hf" fmla="val 105146"/>
              <a:gd name="vf" fmla="val 110557"/>
            </a:avLst>
          </a:prstGeom>
          <a:gradFill>
            <a:gsLst>
              <a:gs pos="100000">
                <a:srgbClr val="DF0001"/>
              </a:gs>
              <a:gs pos="0">
                <a:srgbClr val="D3010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0408">
                    <a:srgbClr val="FF1B13"/>
                  </a:gs>
                  <a:gs pos="87000">
                    <a:srgbClr val="FF1B13"/>
                  </a:gs>
                  <a:gs pos="51000">
                    <a:srgbClr val="FF6201"/>
                  </a:gs>
                </a:gsLst>
                <a:lin ang="2700000" scaled="1"/>
              </a:gradFill>
              <a:effectLst/>
              <a:uLnTx/>
              <a:uFillTx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包图粗黑体" panose="02000800000000000000" charset="-122"/>
            </a:endParaRPr>
          </a:p>
        </p:txBody>
      </p:sp>
      <p:sp>
        <p:nvSpPr>
          <p:cNvPr id="21" name="文本框 20"/>
          <p:cNvSpPr txBox="1"/>
          <p:nvPr userDrawn="1">
            <p:custDataLst>
              <p:tags r:id="rId4"/>
            </p:custDataLst>
          </p:nvPr>
        </p:nvSpPr>
        <p:spPr>
          <a:xfrm>
            <a:off x="875665" y="361315"/>
            <a:ext cx="4982210" cy="643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粗黑体" panose="02000800000000000000" charset="-122"/>
                <a:ea typeface="包图粗黑体" panose="02000800000000000000" charset="-122"/>
                <a:cs typeface="包图粗黑体" panose="02000800000000000000" charset="-122"/>
                <a:sym typeface="+mn-ea"/>
              </a:rPr>
              <a:t>稳保新增提升降减解读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图形"/>
          <p:cNvSpPr/>
          <p:nvPr userDrawn="1">
            <p:custDataLst>
              <p:tags r:id="rId2"/>
            </p:custDataLst>
          </p:nvPr>
        </p:nvSpPr>
        <p:spPr>
          <a:xfrm>
            <a:off x="401320" y="417195"/>
            <a:ext cx="319405" cy="288925"/>
          </a:xfrm>
          <a:prstGeom prst="star5">
            <a:avLst>
              <a:gd name="adj" fmla="val 25303"/>
              <a:gd name="hf" fmla="val 105146"/>
              <a:gd name="vf" fmla="val 110557"/>
            </a:avLst>
          </a:prstGeom>
          <a:gradFill>
            <a:gsLst>
              <a:gs pos="100000">
                <a:srgbClr val="DF0001"/>
              </a:gs>
              <a:gs pos="0">
                <a:srgbClr val="D3010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0408">
                    <a:srgbClr val="FF1B13"/>
                  </a:gs>
                  <a:gs pos="87000">
                    <a:srgbClr val="FF1B13"/>
                  </a:gs>
                  <a:gs pos="51000">
                    <a:srgbClr val="FF6201"/>
                  </a:gs>
                </a:gsLst>
                <a:lin ang="2700000" scaled="1"/>
              </a:gradFill>
              <a:effectLst/>
              <a:uLnTx/>
              <a:uFillTx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包图粗黑体" panose="02000800000000000000" charset="-122"/>
            </a:endParaRPr>
          </a:p>
        </p:txBody>
      </p:sp>
      <p:sp>
        <p:nvSpPr>
          <p:cNvPr id="54" name="图形"/>
          <p:cNvSpPr/>
          <p:nvPr userDrawn="1">
            <p:custDataLst>
              <p:tags r:id="rId3"/>
            </p:custDataLst>
          </p:nvPr>
        </p:nvSpPr>
        <p:spPr>
          <a:xfrm>
            <a:off x="707390" y="706120"/>
            <a:ext cx="140335" cy="127000"/>
          </a:xfrm>
          <a:prstGeom prst="star5">
            <a:avLst>
              <a:gd name="adj" fmla="val 25303"/>
              <a:gd name="hf" fmla="val 105146"/>
              <a:gd name="vf" fmla="val 110557"/>
            </a:avLst>
          </a:prstGeom>
          <a:gradFill>
            <a:gsLst>
              <a:gs pos="100000">
                <a:srgbClr val="DF0001"/>
              </a:gs>
              <a:gs pos="0">
                <a:srgbClr val="D3010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0408">
                    <a:srgbClr val="FF1B13"/>
                  </a:gs>
                  <a:gs pos="87000">
                    <a:srgbClr val="FF1B13"/>
                  </a:gs>
                  <a:gs pos="51000">
                    <a:srgbClr val="FF6201"/>
                  </a:gs>
                </a:gsLst>
                <a:lin ang="2700000" scaled="1"/>
              </a:gradFill>
              <a:effectLst/>
              <a:uLnTx/>
              <a:uFillTx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包图粗黑体" panose="02000800000000000000" charset="-122"/>
            </a:endParaRPr>
          </a:p>
        </p:txBody>
      </p:sp>
      <p:sp>
        <p:nvSpPr>
          <p:cNvPr id="21" name="文本框 20"/>
          <p:cNvSpPr txBox="1"/>
          <p:nvPr userDrawn="1">
            <p:custDataLst>
              <p:tags r:id="rId4"/>
            </p:custDataLst>
          </p:nvPr>
        </p:nvSpPr>
        <p:spPr>
          <a:xfrm>
            <a:off x="875665" y="361315"/>
            <a:ext cx="4982210" cy="643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粗黑体" panose="02000800000000000000" charset="-122"/>
                <a:ea typeface="包图粗黑体" panose="02000800000000000000" charset="-122"/>
                <a:cs typeface="包图粗黑体" panose="02000800000000000000" charset="-122"/>
                <a:sym typeface="+mn-ea"/>
              </a:rPr>
              <a:t>新的一年中国经济走向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图形"/>
          <p:cNvSpPr/>
          <p:nvPr userDrawn="1">
            <p:custDataLst>
              <p:tags r:id="rId2"/>
            </p:custDataLst>
          </p:nvPr>
        </p:nvSpPr>
        <p:spPr>
          <a:xfrm>
            <a:off x="401320" y="417195"/>
            <a:ext cx="319405" cy="288925"/>
          </a:xfrm>
          <a:prstGeom prst="star5">
            <a:avLst>
              <a:gd name="adj" fmla="val 25303"/>
              <a:gd name="hf" fmla="val 105146"/>
              <a:gd name="vf" fmla="val 110557"/>
            </a:avLst>
          </a:prstGeom>
          <a:gradFill>
            <a:gsLst>
              <a:gs pos="100000">
                <a:srgbClr val="DF0001"/>
              </a:gs>
              <a:gs pos="0">
                <a:srgbClr val="D3010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0408">
                    <a:srgbClr val="FF1B13"/>
                  </a:gs>
                  <a:gs pos="87000">
                    <a:srgbClr val="FF1B13"/>
                  </a:gs>
                  <a:gs pos="51000">
                    <a:srgbClr val="FF6201"/>
                  </a:gs>
                </a:gsLst>
                <a:lin ang="2700000" scaled="1"/>
              </a:gradFill>
              <a:effectLst/>
              <a:uLnTx/>
              <a:uFillTx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包图粗黑体" panose="02000800000000000000" charset="-122"/>
            </a:endParaRPr>
          </a:p>
        </p:txBody>
      </p:sp>
      <p:sp>
        <p:nvSpPr>
          <p:cNvPr id="54" name="图形"/>
          <p:cNvSpPr/>
          <p:nvPr userDrawn="1">
            <p:custDataLst>
              <p:tags r:id="rId3"/>
            </p:custDataLst>
          </p:nvPr>
        </p:nvSpPr>
        <p:spPr>
          <a:xfrm>
            <a:off x="707390" y="706120"/>
            <a:ext cx="140335" cy="127000"/>
          </a:xfrm>
          <a:prstGeom prst="star5">
            <a:avLst>
              <a:gd name="adj" fmla="val 25303"/>
              <a:gd name="hf" fmla="val 105146"/>
              <a:gd name="vf" fmla="val 110557"/>
            </a:avLst>
          </a:prstGeom>
          <a:gradFill>
            <a:gsLst>
              <a:gs pos="100000">
                <a:srgbClr val="DF0001"/>
              </a:gs>
              <a:gs pos="0">
                <a:srgbClr val="D3010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gradFill>
                <a:gsLst>
                  <a:gs pos="20408">
                    <a:srgbClr val="FF1B13"/>
                  </a:gs>
                  <a:gs pos="87000">
                    <a:srgbClr val="FF1B13"/>
                  </a:gs>
                  <a:gs pos="51000">
                    <a:srgbClr val="FF6201"/>
                  </a:gs>
                </a:gsLst>
                <a:lin ang="2700000" scaled="1"/>
              </a:gradFill>
              <a:effectLst/>
              <a:uLnTx/>
              <a:uFillTx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包图粗黑体" panose="02000800000000000000" charset="-122"/>
            </a:endParaRPr>
          </a:p>
        </p:txBody>
      </p:sp>
      <p:sp>
        <p:nvSpPr>
          <p:cNvPr id="21" name="文本框 20"/>
          <p:cNvSpPr txBox="1"/>
          <p:nvPr userDrawn="1">
            <p:custDataLst>
              <p:tags r:id="rId4"/>
            </p:custDataLst>
          </p:nvPr>
        </p:nvSpPr>
        <p:spPr>
          <a:xfrm>
            <a:off x="875665" y="361315"/>
            <a:ext cx="4982210" cy="643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粗黑体" panose="02000800000000000000" charset="-122"/>
                <a:ea typeface="包图粗黑体" panose="02000800000000000000" charset="-122"/>
                <a:cs typeface="包图粗黑体" panose="02000800000000000000" charset="-122"/>
                <a:sym typeface="+mn-ea"/>
              </a:rPr>
              <a:t>全面加强政府自身建设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  <a:effectLst/>
              <a:latin typeface="包图粗黑体" panose="02000800000000000000" charset="-122"/>
              <a:ea typeface="包图粗黑体" panose="02000800000000000000" charset="-122"/>
              <a:cs typeface="包图粗黑体" panose="02000800000000000000" charset="-122"/>
              <a:sym typeface="+mn-ea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advTm="2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6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05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10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19.xml"/><Relationship Id="rId11" Type="http://schemas.openxmlformats.org/officeDocument/2006/relationships/image" Target="../media/image5.png"/><Relationship Id="rId10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2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image" Target="../media/image5.png"/><Relationship Id="rId32" Type="http://schemas.openxmlformats.org/officeDocument/2006/relationships/notesSlide" Target="../notesSlides/notesSlide2.xml"/><Relationship Id="rId31" Type="http://schemas.openxmlformats.org/officeDocument/2006/relationships/slideLayout" Target="../slideLayouts/slideLayout6.xml"/><Relationship Id="rId30" Type="http://schemas.openxmlformats.org/officeDocument/2006/relationships/tags" Target="../tags/tag150.xml"/><Relationship Id="rId3" Type="http://schemas.openxmlformats.org/officeDocument/2006/relationships/image" Target="../media/image4.png"/><Relationship Id="rId29" Type="http://schemas.openxmlformats.org/officeDocument/2006/relationships/image" Target="../media/image9.png"/><Relationship Id="rId28" Type="http://schemas.openxmlformats.org/officeDocument/2006/relationships/tags" Target="../tags/tag149.xml"/><Relationship Id="rId27" Type="http://schemas.openxmlformats.org/officeDocument/2006/relationships/tags" Target="../tags/tag148.xml"/><Relationship Id="rId26" Type="http://schemas.openxmlformats.org/officeDocument/2006/relationships/tags" Target="../tags/tag147.xml"/><Relationship Id="rId25" Type="http://schemas.openxmlformats.org/officeDocument/2006/relationships/tags" Target="../tags/tag146.xml"/><Relationship Id="rId24" Type="http://schemas.openxmlformats.org/officeDocument/2006/relationships/tags" Target="../tags/tag145.xml"/><Relationship Id="rId23" Type="http://schemas.openxmlformats.org/officeDocument/2006/relationships/tags" Target="../tags/tag144.xml"/><Relationship Id="rId22" Type="http://schemas.openxmlformats.org/officeDocument/2006/relationships/tags" Target="../tags/tag143.xml"/><Relationship Id="rId21" Type="http://schemas.openxmlformats.org/officeDocument/2006/relationships/tags" Target="../tags/tag142.xml"/><Relationship Id="rId20" Type="http://schemas.openxmlformats.org/officeDocument/2006/relationships/tags" Target="../tags/tag141.xml"/><Relationship Id="rId2" Type="http://schemas.openxmlformats.org/officeDocument/2006/relationships/image" Target="../media/image6.png"/><Relationship Id="rId19" Type="http://schemas.openxmlformats.org/officeDocument/2006/relationships/tags" Target="../tags/tag140.xml"/><Relationship Id="rId18" Type="http://schemas.openxmlformats.org/officeDocument/2006/relationships/tags" Target="../tags/tag139.xml"/><Relationship Id="rId17" Type="http://schemas.openxmlformats.org/officeDocument/2006/relationships/tags" Target="../tags/tag138.xml"/><Relationship Id="rId16" Type="http://schemas.openxmlformats.org/officeDocument/2006/relationships/tags" Target="../tags/tag137.xml"/><Relationship Id="rId15" Type="http://schemas.openxmlformats.org/officeDocument/2006/relationships/tags" Target="../tags/tag136.xml"/><Relationship Id="rId14" Type="http://schemas.openxmlformats.org/officeDocument/2006/relationships/tags" Target="../tags/tag135.xml"/><Relationship Id="rId13" Type="http://schemas.openxmlformats.org/officeDocument/2006/relationships/tags" Target="../tags/tag134.xml"/><Relationship Id="rId12" Type="http://schemas.openxmlformats.org/officeDocument/2006/relationships/tags" Target="../tags/tag133.xml"/><Relationship Id="rId11" Type="http://schemas.openxmlformats.org/officeDocument/2006/relationships/tags" Target="../tags/tag132.xml"/><Relationship Id="rId10" Type="http://schemas.openxmlformats.org/officeDocument/2006/relationships/tags" Target="../tags/tag131.xml"/><Relationship Id="rId1" Type="http://schemas.openxmlformats.org/officeDocument/2006/relationships/tags" Target="../tags/tag12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image" Target="../media/image9.png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15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4.xml"/><Relationship Id="rId1" Type="http://schemas.openxmlformats.org/officeDocument/2006/relationships/tags" Target="../tags/tag15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170.xml"/><Relationship Id="rId12" Type="http://schemas.openxmlformats.org/officeDocument/2006/relationships/image" Target="../media/image5.png"/><Relationship Id="rId11" Type="http://schemas.openxmlformats.org/officeDocument/2006/relationships/image" Target="../media/image4.png"/><Relationship Id="rId10" Type="http://schemas.openxmlformats.org/officeDocument/2006/relationships/tags" Target="../tags/tag169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0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9" Type="http://schemas.openxmlformats.org/officeDocument/2006/relationships/tags" Target="../tags/tag206.xml"/><Relationship Id="rId38" Type="http://schemas.openxmlformats.org/officeDocument/2006/relationships/tags" Target="../tags/tag205.xml"/><Relationship Id="rId37" Type="http://schemas.openxmlformats.org/officeDocument/2006/relationships/tags" Target="../tags/tag204.xml"/><Relationship Id="rId36" Type="http://schemas.openxmlformats.org/officeDocument/2006/relationships/tags" Target="../tags/tag203.xml"/><Relationship Id="rId35" Type="http://schemas.openxmlformats.org/officeDocument/2006/relationships/tags" Target="../tags/tag202.xml"/><Relationship Id="rId34" Type="http://schemas.openxmlformats.org/officeDocument/2006/relationships/tags" Target="../tags/tag201.xml"/><Relationship Id="rId33" Type="http://schemas.openxmlformats.org/officeDocument/2006/relationships/tags" Target="../tags/tag200.xml"/><Relationship Id="rId32" Type="http://schemas.openxmlformats.org/officeDocument/2006/relationships/tags" Target="../tags/tag199.xml"/><Relationship Id="rId31" Type="http://schemas.openxmlformats.org/officeDocument/2006/relationships/tags" Target="../tags/tag198.xml"/><Relationship Id="rId30" Type="http://schemas.openxmlformats.org/officeDocument/2006/relationships/tags" Target="../tags/tag197.xml"/><Relationship Id="rId3" Type="http://schemas.openxmlformats.org/officeDocument/2006/relationships/image" Target="../media/image4.png"/><Relationship Id="rId29" Type="http://schemas.openxmlformats.org/officeDocument/2006/relationships/tags" Target="../tags/tag196.xml"/><Relationship Id="rId28" Type="http://schemas.openxmlformats.org/officeDocument/2006/relationships/tags" Target="../tags/tag195.xml"/><Relationship Id="rId27" Type="http://schemas.openxmlformats.org/officeDocument/2006/relationships/tags" Target="../tags/tag194.xml"/><Relationship Id="rId26" Type="http://schemas.openxmlformats.org/officeDocument/2006/relationships/tags" Target="../tags/tag193.xml"/><Relationship Id="rId25" Type="http://schemas.openxmlformats.org/officeDocument/2006/relationships/tags" Target="../tags/tag192.xml"/><Relationship Id="rId24" Type="http://schemas.openxmlformats.org/officeDocument/2006/relationships/tags" Target="../tags/tag191.xml"/><Relationship Id="rId23" Type="http://schemas.openxmlformats.org/officeDocument/2006/relationships/tags" Target="../tags/tag190.xml"/><Relationship Id="rId22" Type="http://schemas.openxmlformats.org/officeDocument/2006/relationships/tags" Target="../tags/tag189.xml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image" Target="../media/image6.png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tags" Target="../tags/tag171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0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9" Type="http://schemas.openxmlformats.org/officeDocument/2006/relationships/tags" Target="../tags/tag242.xml"/><Relationship Id="rId38" Type="http://schemas.openxmlformats.org/officeDocument/2006/relationships/tags" Target="../tags/tag241.xml"/><Relationship Id="rId37" Type="http://schemas.openxmlformats.org/officeDocument/2006/relationships/tags" Target="../tags/tag240.xml"/><Relationship Id="rId36" Type="http://schemas.openxmlformats.org/officeDocument/2006/relationships/tags" Target="../tags/tag239.xml"/><Relationship Id="rId35" Type="http://schemas.openxmlformats.org/officeDocument/2006/relationships/tags" Target="../tags/tag238.xml"/><Relationship Id="rId34" Type="http://schemas.openxmlformats.org/officeDocument/2006/relationships/tags" Target="../tags/tag237.xml"/><Relationship Id="rId33" Type="http://schemas.openxmlformats.org/officeDocument/2006/relationships/tags" Target="../tags/tag236.xml"/><Relationship Id="rId32" Type="http://schemas.openxmlformats.org/officeDocument/2006/relationships/tags" Target="../tags/tag235.xml"/><Relationship Id="rId31" Type="http://schemas.openxmlformats.org/officeDocument/2006/relationships/tags" Target="../tags/tag234.xml"/><Relationship Id="rId30" Type="http://schemas.openxmlformats.org/officeDocument/2006/relationships/tags" Target="../tags/tag233.xml"/><Relationship Id="rId3" Type="http://schemas.openxmlformats.org/officeDocument/2006/relationships/image" Target="../media/image4.png"/><Relationship Id="rId29" Type="http://schemas.openxmlformats.org/officeDocument/2006/relationships/tags" Target="../tags/tag232.xml"/><Relationship Id="rId28" Type="http://schemas.openxmlformats.org/officeDocument/2006/relationships/tags" Target="../tags/tag231.xml"/><Relationship Id="rId27" Type="http://schemas.openxmlformats.org/officeDocument/2006/relationships/tags" Target="../tags/tag230.xml"/><Relationship Id="rId26" Type="http://schemas.openxmlformats.org/officeDocument/2006/relationships/tags" Target="../tags/tag229.xml"/><Relationship Id="rId25" Type="http://schemas.openxmlformats.org/officeDocument/2006/relationships/tags" Target="../tags/tag228.xml"/><Relationship Id="rId24" Type="http://schemas.openxmlformats.org/officeDocument/2006/relationships/tags" Target="../tags/tag227.xml"/><Relationship Id="rId23" Type="http://schemas.openxmlformats.org/officeDocument/2006/relationships/tags" Target="../tags/tag226.xml"/><Relationship Id="rId22" Type="http://schemas.openxmlformats.org/officeDocument/2006/relationships/tags" Target="../tags/tag225.xml"/><Relationship Id="rId21" Type="http://schemas.openxmlformats.org/officeDocument/2006/relationships/tags" Target="../tags/tag224.xml"/><Relationship Id="rId20" Type="http://schemas.openxmlformats.org/officeDocument/2006/relationships/tags" Target="../tags/tag223.xml"/><Relationship Id="rId2" Type="http://schemas.openxmlformats.org/officeDocument/2006/relationships/image" Target="../media/image6.png"/><Relationship Id="rId19" Type="http://schemas.openxmlformats.org/officeDocument/2006/relationships/tags" Target="../tags/tag222.xml"/><Relationship Id="rId18" Type="http://schemas.openxmlformats.org/officeDocument/2006/relationships/tags" Target="../tags/tag221.xml"/><Relationship Id="rId17" Type="http://schemas.openxmlformats.org/officeDocument/2006/relationships/tags" Target="../tags/tag220.xml"/><Relationship Id="rId16" Type="http://schemas.openxmlformats.org/officeDocument/2006/relationships/tags" Target="../tags/tag219.xml"/><Relationship Id="rId15" Type="http://schemas.openxmlformats.org/officeDocument/2006/relationships/tags" Target="../tags/tag218.xml"/><Relationship Id="rId14" Type="http://schemas.openxmlformats.org/officeDocument/2006/relationships/tags" Target="../tags/tag217.xml"/><Relationship Id="rId13" Type="http://schemas.openxmlformats.org/officeDocument/2006/relationships/tags" Target="../tags/tag216.xml"/><Relationship Id="rId12" Type="http://schemas.openxmlformats.org/officeDocument/2006/relationships/tags" Target="../tags/tag215.xml"/><Relationship Id="rId11" Type="http://schemas.openxmlformats.org/officeDocument/2006/relationships/tags" Target="../tags/tag214.xml"/><Relationship Id="rId10" Type="http://schemas.openxmlformats.org/officeDocument/2006/relationships/tags" Target="../tags/tag213.xml"/><Relationship Id="rId1" Type="http://schemas.openxmlformats.org/officeDocument/2006/relationships/tags" Target="../tags/tag20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22.xml"/><Relationship Id="rId7" Type="http://schemas.openxmlformats.org/officeDocument/2006/relationships/image" Target="../media/image7.jpe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6.xml"/><Relationship Id="rId1" Type="http://schemas.openxmlformats.org/officeDocument/2006/relationships/tags" Target="../tags/tag24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32.xml"/><Relationship Id="rId12" Type="http://schemas.openxmlformats.org/officeDocument/2006/relationships/image" Target="../media/image5.png"/><Relationship Id="rId11" Type="http://schemas.openxmlformats.org/officeDocument/2006/relationships/image" Target="../media/image4.png"/><Relationship Id="rId10" Type="http://schemas.openxmlformats.org/officeDocument/2006/relationships/tags" Target="../tags/tag31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37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50.xml"/><Relationship Id="rId15" Type="http://schemas.openxmlformats.org/officeDocument/2006/relationships/tags" Target="../tags/tag49.xml"/><Relationship Id="rId14" Type="http://schemas.openxmlformats.org/officeDocument/2006/relationships/tags" Target="../tags/tag48.xml"/><Relationship Id="rId13" Type="http://schemas.openxmlformats.org/officeDocument/2006/relationships/tags" Target="../tags/tag47.xml"/><Relationship Id="rId12" Type="http://schemas.openxmlformats.org/officeDocument/2006/relationships/tags" Target="../tags/tag46.xml"/><Relationship Id="rId11" Type="http://schemas.openxmlformats.org/officeDocument/2006/relationships/tags" Target="../tags/tag45.xml"/><Relationship Id="rId10" Type="http://schemas.openxmlformats.org/officeDocument/2006/relationships/tags" Target="../tags/tag44.xml"/><Relationship Id="rId1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66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7" Type="http://schemas.openxmlformats.org/officeDocument/2006/relationships/slideLayout" Target="../slideLayouts/slideLayout6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5" Type="http://schemas.openxmlformats.org/officeDocument/2006/relationships/slideLayout" Target="../slideLayouts/slideLayout6.xml"/><Relationship Id="rId24" Type="http://schemas.openxmlformats.org/officeDocument/2006/relationships/tags" Target="../tags/tag100.xml"/><Relationship Id="rId23" Type="http://schemas.openxmlformats.org/officeDocument/2006/relationships/tags" Target="../tags/tag99.xml"/><Relationship Id="rId22" Type="http://schemas.openxmlformats.org/officeDocument/2006/relationships/tags" Target="../tags/tag98.xml"/><Relationship Id="rId21" Type="http://schemas.openxmlformats.org/officeDocument/2006/relationships/tags" Target="../tags/tag97.xml"/><Relationship Id="rId20" Type="http://schemas.openxmlformats.org/officeDocument/2006/relationships/tags" Target="../tags/tag96.xml"/><Relationship Id="rId2" Type="http://schemas.openxmlformats.org/officeDocument/2006/relationships/tags" Target="../tags/tag81.xml"/><Relationship Id="rId19" Type="http://schemas.openxmlformats.org/officeDocument/2006/relationships/tags" Target="../tags/tag95.xml"/><Relationship Id="rId18" Type="http://schemas.openxmlformats.org/officeDocument/2006/relationships/tags" Target="../tags/tag94.xml"/><Relationship Id="rId17" Type="http://schemas.openxmlformats.org/officeDocument/2006/relationships/tags" Target="../tags/tag93.xml"/><Relationship Id="rId16" Type="http://schemas.openxmlformats.org/officeDocument/2006/relationships/tags" Target="../tags/tag92.xml"/><Relationship Id="rId15" Type="http://schemas.openxmlformats.org/officeDocument/2006/relationships/tags" Target="../tags/tag91.xml"/><Relationship Id="rId14" Type="http://schemas.openxmlformats.org/officeDocument/2006/relationships/tags" Target="../tags/tag90.xml"/><Relationship Id="rId13" Type="http://schemas.openxmlformats.org/officeDocument/2006/relationships/tags" Target="../tags/tag89.xml"/><Relationship Id="rId12" Type="http://schemas.openxmlformats.org/officeDocument/2006/relationships/tags" Target="../tags/tag88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tags" Target="../tags/tag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图形"/>
          <p:cNvSpPr txBox="1"/>
          <p:nvPr/>
        </p:nvSpPr>
        <p:spPr>
          <a:xfrm>
            <a:off x="1256665" y="2395855"/>
            <a:ext cx="9659620" cy="9372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1" lang="en-US" altLang="zh-CN" sz="5500" b="1" dirty="0">
                <a:solidFill>
                  <a:srgbClr val="F4EA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kumimoji="1" lang="zh-CN" altLang="en-US" sz="5500" b="1" dirty="0">
                <a:solidFill>
                  <a:srgbClr val="F4EAC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年政府工作报告要点速读</a:t>
            </a:r>
            <a:endParaRPr lang="zh-CN" altLang="en-US" sz="5500" b="1" noProof="0" dirty="0">
              <a:ln>
                <a:noFill/>
              </a:ln>
              <a:gradFill>
                <a:gsLst>
                  <a:gs pos="0">
                    <a:srgbClr val="FCDE97"/>
                  </a:gs>
                  <a:gs pos="100000">
                    <a:srgbClr val="FFF8CA"/>
                  </a:gs>
                </a:gsLst>
                <a:lin ang="16200000" scaled="0"/>
              </a:gra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" name="图片 3" descr="未标题-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39055" y="951865"/>
            <a:ext cx="2093595" cy="133985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6" name="图片 5" descr="c562f02f89dbcf903be62e29c8bc6f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>
        <p:wipe/>
      </p:transition>
    </mc:Choice>
    <mc:Fallback>
      <p:transition spd="slow" advTm="2000">
        <p:wipe/>
      </p:transition>
    </mc:Fallback>
  </mc:AlternateContent>
  <p:timing>
    <p:tnLst>
      <p:par>
        <p:cTn id="1" dur="indefinite" restart="never" nodeType="tmRoot"/>
      </p:par>
    </p:tnLst>
    <p:bldLst>
      <p:bldP spid="4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702310" y="275590"/>
            <a:ext cx="3383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年工作回顾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38" name="直接连接符 37"/>
            <p:cNvCxnSpPr/>
            <p:nvPr>
              <p:custDataLst>
                <p:tags r:id="rId2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 descr="红绸 (9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482090" y="1709420"/>
            <a:ext cx="9269730" cy="3493770"/>
            <a:chOff x="2334" y="2692"/>
            <a:chExt cx="14598" cy="5502"/>
          </a:xfrm>
        </p:grpSpPr>
        <p:sp>
          <p:nvSpPr>
            <p:cNvPr id="26" name="圆角矩形 25"/>
            <p:cNvSpPr/>
            <p:nvPr/>
          </p:nvSpPr>
          <p:spPr>
            <a:xfrm>
              <a:off x="2334" y="2692"/>
              <a:ext cx="14598" cy="5502"/>
            </a:xfrm>
            <a:prstGeom prst="roundRect">
              <a:avLst/>
            </a:prstGeom>
            <a:solidFill>
              <a:srgbClr val="CA2019"/>
            </a:solidFill>
            <a:ln>
              <a:solidFill>
                <a:srgbClr val="CA2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928" y="2924"/>
              <a:ext cx="13323" cy="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508000" fontAlgn="auto">
                <a:lnSpc>
                  <a:spcPts val="3500"/>
                </a:lnSpc>
                <a:extLst>
                  <a:ext uri="{35155182-B16C-46BC-9424-99874614C6A1}">
                    <wpsdc:indentchars xmlns:wpsdc="http://www.wps.cn/officeDocument/2017/drawingmlCustomData" val="200" checksum="282533468"/>
                  </a:ext>
                </a:extLst>
              </a:pPr>
              <a:r>
                <a:rPr lang="zh-CN" altLang="en-US" sz="20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一年来，中国特色大国外交全面推进。习近平主席等党和国家领导人出访多国，出席金砖国家领导人会晤、亚太经合组织领导人非正式会议、东亚合作领导人系列会议等重大多双边活动。成功举办中国</a:t>
              </a:r>
              <a:r>
                <a:rPr lang="en-US" altLang="zh-CN" sz="20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20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亚峰会、第三届“一带一路”国际合作高峰论坛等重大主场外交活动。推动构建人类命运共同体，落实全球发展倡议、全球安全倡议、全球文明倡议，深化拓展全球伙伴关系，在解决国际和地区热点问题中发挥积极建设性作用。中国为促进世界和平与发展作出了重要贡献。</a:t>
              </a:r>
              <a:endParaRPr lang="zh-CN" altLang="en-US" sz="2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702310" y="275590"/>
            <a:ext cx="3383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年工作回顾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38" name="直接连接符 37"/>
            <p:cNvCxnSpPr/>
            <p:nvPr>
              <p:custDataLst>
                <p:tags r:id="rId2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 descr="红绸 (9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482090" y="2038350"/>
            <a:ext cx="9269730" cy="1967230"/>
            <a:chOff x="2334" y="3210"/>
            <a:chExt cx="14598" cy="3098"/>
          </a:xfrm>
        </p:grpSpPr>
        <p:sp>
          <p:nvSpPr>
            <p:cNvPr id="26" name="圆角矩形 25"/>
            <p:cNvSpPr/>
            <p:nvPr/>
          </p:nvSpPr>
          <p:spPr>
            <a:xfrm>
              <a:off x="2334" y="3210"/>
              <a:ext cx="14598" cy="3099"/>
            </a:xfrm>
            <a:prstGeom prst="roundRect">
              <a:avLst/>
            </a:prstGeom>
            <a:solidFill>
              <a:srgbClr val="CA2019"/>
            </a:solidFill>
            <a:ln>
              <a:solidFill>
                <a:srgbClr val="CA2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928" y="3442"/>
              <a:ext cx="13323" cy="2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508000" fontAlgn="auto">
                <a:lnSpc>
                  <a:spcPts val="3500"/>
                </a:lnSpc>
                <a:extLst>
                  <a:ext uri="{35155182-B16C-46BC-9424-99874614C6A1}">
                    <wpsdc:indentchars xmlns:wpsdc="http://www.wps.cn/officeDocument/2017/drawingmlCustomData" val="200" checksum="282533468"/>
                  </a:ext>
                </a:extLst>
              </a:pPr>
              <a:r>
                <a:rPr lang="zh-CN" altLang="en-US" sz="20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过去一年取得的成绩，根本在于习近平总书记领航掌舵，在于习近平新时代中国特色社会主义思想科学指引，是以习近平同志为核心的党中央坚强领导的结果，是全党全军全国各族人民团结奋斗的结果。</a:t>
              </a:r>
              <a:endParaRPr lang="zh-CN" altLang="en-US" sz="2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11885" y="2286000"/>
            <a:ext cx="10734040" cy="2399030"/>
            <a:chOff x="1751" y="3600"/>
            <a:chExt cx="16904" cy="3778"/>
          </a:xfrm>
        </p:grpSpPr>
        <p:sp>
          <p:nvSpPr>
            <p:cNvPr id="22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6015" y="3861"/>
              <a:ext cx="12640" cy="304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lvl="0"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6000">
                  <a:gradFill>
                    <a:gsLst>
                      <a:gs pos="0">
                        <a:srgbClr val="FFF1D5"/>
                      </a:gs>
                      <a:gs pos="100000">
                        <a:srgbClr val="FFE666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24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包图粗黑体" panose="02000800000000000000" charset="-122"/>
                  <a:sym typeface="+mn-ea"/>
                </a:rPr>
                <a:t>2024年经济社会发展总体要求和政策取向</a:t>
              </a:r>
              <a:endParaRPr lang="zh-CN" altLang="en-US" sz="6000">
                <a:gradFill>
                  <a:gsLst>
                    <a:gs pos="0">
                      <a:srgbClr val="FFF1D5"/>
                    </a:gs>
                    <a:gs pos="100000">
                      <a:srgbClr val="FFE66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24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包图粗黑体" panose="02000800000000000000" charset="-122"/>
                <a:sym typeface="+mn-ea"/>
              </a:endParaRPr>
            </a:p>
          </p:txBody>
        </p:sp>
        <p:sp>
          <p:nvSpPr>
            <p:cNvPr id="7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1751" y="3600"/>
              <a:ext cx="4165" cy="3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5000">
                  <a:ln w="69850">
                    <a:gradFill>
                      <a:gsLst>
                        <a:gs pos="0">
                          <a:srgbClr val="F4EFB4"/>
                        </a:gs>
                        <a:gs pos="100000">
                          <a:srgbClr val="FCDAAD"/>
                        </a:gs>
                      </a:gsLst>
                      <a:lin ang="5400000" scaled="1"/>
                    </a:gradFill>
                  </a:ln>
                  <a:noFill/>
                  <a:latin typeface="包图粗黑体" panose="02000800000000000000" charset="-122"/>
                  <a:ea typeface="包图粗黑体" panose="02000800000000000000" charset="-122"/>
                  <a:cs typeface="思源宋体 SemiBold" panose="02020600000000000000" charset="-122"/>
                </a:rPr>
                <a:t>02</a:t>
              </a:r>
              <a:endParaRPr lang="en-US" altLang="zh-CN" sz="15000">
                <a:ln w="69850">
                  <a:gradFill>
                    <a:gsLst>
                      <a:gs pos="0">
                        <a:srgbClr val="F4EFB4"/>
                      </a:gs>
                      <a:gs pos="100000">
                        <a:srgbClr val="FCDAAD"/>
                      </a:gs>
                    </a:gsLst>
                    <a:lin ang="5400000" scaled="1"/>
                  </a:gradFill>
                </a:ln>
                <a:noFill/>
                <a:latin typeface="包图粗黑体" panose="02000800000000000000" charset="-122"/>
                <a:ea typeface="包图粗黑体" panose="02000800000000000000" charset="-122"/>
                <a:cs typeface="思源宋体 SemiBold" panose="02020600000000000000" charset="-122"/>
              </a:endParaRPr>
            </a:p>
          </p:txBody>
        </p:sp>
      </p:grpSp>
      <p:grpSp>
        <p:nvGrpSpPr>
          <p:cNvPr id="12" name="图形"/>
          <p:cNvGrpSpPr/>
          <p:nvPr/>
        </p:nvGrpSpPr>
        <p:grpSpPr>
          <a:xfrm>
            <a:off x="10229215" y="4542155"/>
            <a:ext cx="1156970" cy="148590"/>
            <a:chOff x="5066" y="6920"/>
            <a:chExt cx="1822" cy="234"/>
          </a:xfrm>
          <a:gradFill>
            <a:gsLst>
              <a:gs pos="0">
                <a:srgbClr val="FFF8CA"/>
              </a:gs>
              <a:gs pos="100000">
                <a:srgbClr val="FBD297"/>
              </a:gs>
            </a:gsLst>
            <a:lin ang="13500000" scaled="0"/>
          </a:gradFill>
        </p:grpSpPr>
        <p:sp>
          <p:nvSpPr>
            <p:cNvPr id="36" name="图形"/>
            <p:cNvSpPr/>
            <p:nvPr>
              <p:custDataLst>
                <p:tags r:id="rId4"/>
              </p:custDataLst>
            </p:nvPr>
          </p:nvSpPr>
          <p:spPr>
            <a:xfrm rot="16200000" flipV="1">
              <a:off x="5050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5"/>
              </p:custDataLst>
            </p:nvPr>
          </p:nvSpPr>
          <p:spPr>
            <a:xfrm rot="16200000" flipV="1">
              <a:off x="5374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2" name="图形"/>
            <p:cNvSpPr/>
            <p:nvPr>
              <p:custDataLst>
                <p:tags r:id="rId6"/>
              </p:custDataLst>
            </p:nvPr>
          </p:nvSpPr>
          <p:spPr>
            <a:xfrm rot="16200000" flipV="1">
              <a:off x="5698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7"/>
              </p:custDataLst>
            </p:nvPr>
          </p:nvSpPr>
          <p:spPr>
            <a:xfrm rot="16200000" flipV="1">
              <a:off x="6022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8"/>
              </p:custDataLst>
            </p:nvPr>
          </p:nvSpPr>
          <p:spPr>
            <a:xfrm rot="16200000" flipV="1">
              <a:off x="6346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11" name="图形"/>
            <p:cNvSpPr/>
            <p:nvPr>
              <p:custDataLst>
                <p:tags r:id="rId9"/>
              </p:custDataLst>
            </p:nvPr>
          </p:nvSpPr>
          <p:spPr>
            <a:xfrm rot="16200000" flipV="1">
              <a:off x="6670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</p:grpSp>
      <p:cxnSp>
        <p:nvCxnSpPr>
          <p:cNvPr id="48" name="图形"/>
          <p:cNvCxnSpPr/>
          <p:nvPr/>
        </p:nvCxnSpPr>
        <p:spPr>
          <a:xfrm>
            <a:off x="4774565" y="4627880"/>
            <a:ext cx="5240655" cy="0"/>
          </a:xfrm>
          <a:prstGeom prst="line">
            <a:avLst/>
          </a:prstGeom>
          <a:ln w="19050">
            <a:gradFill>
              <a:gsLst>
                <a:gs pos="0">
                  <a:srgbClr val="E91416">
                    <a:alpha val="0"/>
                  </a:srgbClr>
                </a:gs>
                <a:gs pos="100000">
                  <a:srgbClr val="FCDE97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10" name="图片 9" descr="微信图片_2023031414035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</p:spTree>
    <p:custDataLst>
      <p:tags r:id="rId12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" name="图片 44" descr="红绸 (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02310" y="275590"/>
            <a:ext cx="6430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年经济社会发展总体要求和政策取向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7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1410970" y="1464310"/>
            <a:ext cx="9660890" cy="4309110"/>
            <a:chOff x="2222" y="2306"/>
            <a:chExt cx="15214" cy="6786"/>
          </a:xfrm>
        </p:grpSpPr>
        <p:sp>
          <p:nvSpPr>
            <p:cNvPr id="2" name="圆角矩形 1"/>
            <p:cNvSpPr/>
            <p:nvPr/>
          </p:nvSpPr>
          <p:spPr>
            <a:xfrm>
              <a:off x="2222" y="2306"/>
              <a:ext cx="15215" cy="6786"/>
            </a:xfrm>
            <a:prstGeom prst="roundRect">
              <a:avLst/>
            </a:prstGeom>
            <a:solidFill>
              <a:srgbClr val="CA2019"/>
            </a:solidFill>
            <a:ln>
              <a:solidFill>
                <a:srgbClr val="CA2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40" y="2306"/>
              <a:ext cx="14250" cy="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457200" fontAlgn="auto">
                <a:lnSpc>
                  <a:spcPts val="3500"/>
                </a:lnSpc>
                <a:extLst>
                  <a:ext uri="{35155182-B16C-46BC-9424-99874614C6A1}">
                    <wpsdc:indentchars xmlns:wpsdc="http://www.wps.cn/officeDocument/2017/drawingmlCustomData" val="200" checksum="59296752"/>
                  </a:ext>
                </a:extLst>
              </a:pPr>
              <a:r>
                <a:rPr lang="zh-CN" altLang="en-US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今年是中华人民共和国成立75周年，是实现“十四五”规划目标任务的关键一年。做好政府工作，要在以习近平同志为核心的党中央坚强领导下，以习近平新时代中国特色社会主义思想为指导，全面贯彻落实党的二十大和二十届二中全会精神，按照中央经济工作会议部署，坚持稳中求进工作总基调，完整、准确、全面贯彻新发展理念，加快构建新发展格局，着力推动高质量发展，全面深化改革开放，推动高水平科技自立自强，加大宏观调控力度，统筹扩大内需和深化供给侧结构性改革，统筹新型城镇化和乡村全面振兴，统筹高质量发展和高水平安全，切实增强经济活力、防范化解风险、改善社会预期，巩固和增强经济回升向好态势，持续推动经济实现质的有效提升和量的合理增长，增进民生福祉，保持社会稳定，以中国式现代化全面推进强国建设、民族复兴伟业。</a:t>
              </a:r>
              <a:endParaRPr lang="zh-CN" altLang="en-US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" name="图片 44" descr="红绸 (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02310" y="275590"/>
            <a:ext cx="6430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年经济社会发展总体要求和政策取向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7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970915" y="1248410"/>
            <a:ext cx="10149205" cy="3520440"/>
            <a:chOff x="1529" y="1966"/>
            <a:chExt cx="15983" cy="5544"/>
          </a:xfrm>
        </p:grpSpPr>
        <p:sp>
          <p:nvSpPr>
            <p:cNvPr id="6" name="图形"/>
            <p:cNvSpPr/>
            <p:nvPr>
              <p:custDataLst>
                <p:tags r:id="rId9"/>
              </p:custDataLst>
            </p:nvPr>
          </p:nvSpPr>
          <p:spPr>
            <a:xfrm>
              <a:off x="1529" y="3296"/>
              <a:ext cx="7737" cy="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24" name="图形"/>
            <p:cNvSpPr/>
            <p:nvPr>
              <p:custDataLst>
                <p:tags r:id="rId10"/>
              </p:custDataLst>
            </p:nvPr>
          </p:nvSpPr>
          <p:spPr>
            <a:xfrm>
              <a:off x="2014" y="3311"/>
              <a:ext cx="838" cy="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25" name="图形"/>
            <p:cNvSpPr/>
            <p:nvPr>
              <p:custDataLst>
                <p:tags r:id="rId11"/>
              </p:custDataLst>
            </p:nvPr>
          </p:nvSpPr>
          <p:spPr>
            <a:xfrm>
              <a:off x="2011" y="4337"/>
              <a:ext cx="838" cy="6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30" name="图形"/>
            <p:cNvSpPr/>
            <p:nvPr>
              <p:custDataLst>
                <p:tags r:id="rId12"/>
              </p:custDataLst>
            </p:nvPr>
          </p:nvSpPr>
          <p:spPr>
            <a:xfrm>
              <a:off x="3232" y="3611"/>
              <a:ext cx="5089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>
                <a:spcBef>
                  <a:spcPts val="0"/>
                </a:spcBef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58号-创中黑" panose="00000500000000000000" charset="-122"/>
                  <a:sym typeface="+mn-ea"/>
                </a:rPr>
                <a:t>国内生产总值增长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58号-创中黑" panose="00000500000000000000" charset="-122"/>
                  <a:sym typeface="+mn-ea"/>
                </a:rPr>
                <a:t>5%</a:t>
              </a: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58号-创中黑" panose="00000500000000000000" charset="-122"/>
                  <a:sym typeface="+mn-ea"/>
                </a:rPr>
                <a:t>左右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0" name="图形"/>
            <p:cNvSpPr/>
            <p:nvPr>
              <p:custDataLst>
                <p:tags r:id="rId13"/>
              </p:custDataLst>
            </p:nvPr>
          </p:nvSpPr>
          <p:spPr>
            <a:xfrm>
              <a:off x="1892" y="3379"/>
              <a:ext cx="1108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字魂58号-创中黑" panose="00000500000000000000" charset="-122"/>
                  <a:cs typeface="Arial" panose="020B0604020202020204" pitchFamily="34" charset="0"/>
                </a:rPr>
                <a:t>01</a:t>
              </a:r>
              <a:endParaRPr lang="en-US" altLang="zh-CN" sz="2400" dirty="0">
                <a:solidFill>
                  <a:schemeClr val="bg1"/>
                </a:solidFill>
                <a:latin typeface="字魂58号-创中黑" panose="0000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31" name="图形"/>
            <p:cNvSpPr/>
            <p:nvPr>
              <p:custDataLst>
                <p:tags r:id="rId14"/>
              </p:custDataLst>
            </p:nvPr>
          </p:nvSpPr>
          <p:spPr>
            <a:xfrm>
              <a:off x="1529" y="5791"/>
              <a:ext cx="7737" cy="1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11" name="图形"/>
            <p:cNvSpPr/>
            <p:nvPr>
              <p:custDataLst>
                <p:tags r:id="rId15"/>
              </p:custDataLst>
            </p:nvPr>
          </p:nvSpPr>
          <p:spPr>
            <a:xfrm>
              <a:off x="2014" y="5791"/>
              <a:ext cx="838" cy="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13" name="图形"/>
            <p:cNvSpPr/>
            <p:nvPr>
              <p:custDataLst>
                <p:tags r:id="rId16"/>
              </p:custDataLst>
            </p:nvPr>
          </p:nvSpPr>
          <p:spPr>
            <a:xfrm>
              <a:off x="2014" y="6817"/>
              <a:ext cx="838" cy="6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14" name="图形"/>
            <p:cNvSpPr/>
            <p:nvPr>
              <p:custDataLst>
                <p:tags r:id="rId17"/>
              </p:custDataLst>
            </p:nvPr>
          </p:nvSpPr>
          <p:spPr>
            <a:xfrm>
              <a:off x="3232" y="6030"/>
              <a:ext cx="4968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>
                <a:spcBef>
                  <a:spcPts val="0"/>
                </a:spcBef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居民消费价格涨幅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3%</a:t>
              </a: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左右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3" name="图形"/>
            <p:cNvSpPr/>
            <p:nvPr>
              <p:custDataLst>
                <p:tags r:id="rId18"/>
              </p:custDataLst>
            </p:nvPr>
          </p:nvSpPr>
          <p:spPr>
            <a:xfrm>
              <a:off x="1892" y="5885"/>
              <a:ext cx="1108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字魂58号-创中黑" panose="00000500000000000000" charset="-122"/>
                  <a:cs typeface="Arial" panose="020B0604020202020204" pitchFamily="34" charset="0"/>
                </a:rPr>
                <a:t>03</a:t>
              </a:r>
              <a:endParaRPr lang="en-US" altLang="zh-CN" sz="2400" dirty="0">
                <a:solidFill>
                  <a:schemeClr val="bg1"/>
                </a:solidFill>
                <a:latin typeface="字魂58号-创中黑" panose="0000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15" name="图形"/>
            <p:cNvSpPr/>
            <p:nvPr>
              <p:custDataLst>
                <p:tags r:id="rId19"/>
              </p:custDataLst>
            </p:nvPr>
          </p:nvSpPr>
          <p:spPr>
            <a:xfrm>
              <a:off x="9776" y="3312"/>
              <a:ext cx="7737" cy="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16" name="图形"/>
            <p:cNvSpPr/>
            <p:nvPr>
              <p:custDataLst>
                <p:tags r:id="rId20"/>
              </p:custDataLst>
            </p:nvPr>
          </p:nvSpPr>
          <p:spPr>
            <a:xfrm>
              <a:off x="10261" y="3312"/>
              <a:ext cx="838" cy="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20" name="图形"/>
            <p:cNvSpPr/>
            <p:nvPr>
              <p:custDataLst>
                <p:tags r:id="rId21"/>
              </p:custDataLst>
            </p:nvPr>
          </p:nvSpPr>
          <p:spPr>
            <a:xfrm>
              <a:off x="10258" y="4338"/>
              <a:ext cx="838" cy="6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41" name="图形"/>
            <p:cNvSpPr/>
            <p:nvPr>
              <p:custDataLst>
                <p:tags r:id="rId22"/>
              </p:custDataLst>
            </p:nvPr>
          </p:nvSpPr>
          <p:spPr>
            <a:xfrm>
              <a:off x="11479" y="3611"/>
              <a:ext cx="5611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>
                <a:spcBef>
                  <a:spcPts val="0"/>
                </a:spcBef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城镇新增就业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1200万人</a:t>
              </a: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以上，城镇调查失业率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5.5%</a:t>
              </a: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左右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2" name="图形"/>
            <p:cNvSpPr/>
            <p:nvPr>
              <p:custDataLst>
                <p:tags r:id="rId23"/>
              </p:custDataLst>
            </p:nvPr>
          </p:nvSpPr>
          <p:spPr>
            <a:xfrm>
              <a:off x="10139" y="3380"/>
              <a:ext cx="1108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字魂58号-创中黑" panose="00000500000000000000" charset="-122"/>
                  <a:cs typeface="Arial" panose="020B0604020202020204" pitchFamily="34" charset="0"/>
                </a:rPr>
                <a:t>02</a:t>
              </a:r>
              <a:endParaRPr lang="en-US" altLang="zh-CN" sz="2400" dirty="0">
                <a:solidFill>
                  <a:schemeClr val="bg1"/>
                </a:solidFill>
                <a:latin typeface="字魂58号-创中黑" panose="0000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46" name="图形"/>
            <p:cNvSpPr/>
            <p:nvPr>
              <p:custDataLst>
                <p:tags r:id="rId24"/>
              </p:custDataLst>
            </p:nvPr>
          </p:nvSpPr>
          <p:spPr>
            <a:xfrm>
              <a:off x="9776" y="5792"/>
              <a:ext cx="7737" cy="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47" name="图形"/>
            <p:cNvSpPr/>
            <p:nvPr>
              <p:custDataLst>
                <p:tags r:id="rId25"/>
              </p:custDataLst>
            </p:nvPr>
          </p:nvSpPr>
          <p:spPr>
            <a:xfrm>
              <a:off x="10261" y="5792"/>
              <a:ext cx="838" cy="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48" name="图形"/>
            <p:cNvSpPr/>
            <p:nvPr>
              <p:custDataLst>
                <p:tags r:id="rId26"/>
              </p:custDataLst>
            </p:nvPr>
          </p:nvSpPr>
          <p:spPr>
            <a:xfrm>
              <a:off x="10261" y="6818"/>
              <a:ext cx="838" cy="6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50" name="图形"/>
            <p:cNvSpPr/>
            <p:nvPr>
              <p:custDataLst>
                <p:tags r:id="rId27"/>
              </p:custDataLst>
            </p:nvPr>
          </p:nvSpPr>
          <p:spPr>
            <a:xfrm>
              <a:off x="11479" y="6030"/>
              <a:ext cx="5612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>
                <a:spcBef>
                  <a:spcPts val="0"/>
                </a:spcBef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58号-创中黑" panose="00000500000000000000" charset="-122"/>
                  <a:sym typeface="+mn-ea"/>
                </a:rPr>
                <a:t>居民收入增长和经济增长同步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51" name="图形"/>
            <p:cNvSpPr/>
            <p:nvPr>
              <p:custDataLst>
                <p:tags r:id="rId28"/>
              </p:custDataLst>
            </p:nvPr>
          </p:nvSpPr>
          <p:spPr>
            <a:xfrm>
              <a:off x="10139" y="5886"/>
              <a:ext cx="1108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字魂58号-创中黑" panose="00000500000000000000" charset="-122"/>
                  <a:cs typeface="Arial" panose="020B0604020202020204" pitchFamily="34" charset="0"/>
                </a:rPr>
                <a:t>04</a:t>
              </a:r>
              <a:endParaRPr lang="en-US" altLang="zh-CN" sz="2400" dirty="0">
                <a:solidFill>
                  <a:schemeClr val="bg1"/>
                </a:solidFill>
                <a:latin typeface="字魂58号-创中黑" panose="0000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33" name="Aitds9"/>
            <p:cNvSpPr/>
            <p:nvPr/>
          </p:nvSpPr>
          <p:spPr>
            <a:xfrm>
              <a:off x="2157" y="1966"/>
              <a:ext cx="12557" cy="67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Gisha" panose="020B0502040204020203" pitchFamily="34" charset="-79"/>
                </a:rPr>
                <a:t>今年发展主要预期目标</a:t>
              </a:r>
              <a:endPara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sha" panose="020B0502040204020203" pitchFamily="34" charset="-79"/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1550" y="2027"/>
              <a:ext cx="620" cy="593"/>
            </a:xfrm>
            <a:prstGeom prst="rect">
              <a:avLst/>
            </a:prstGeom>
          </p:spPr>
        </p:pic>
      </p:grpSp>
    </p:spTree>
    <p:custDataLst>
      <p:tags r:id="rId30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" name="图片 44" descr="红绸 (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02310" y="275590"/>
            <a:ext cx="6430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年经济社会发展总体要求和政策取向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7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970915" y="1248410"/>
            <a:ext cx="10149205" cy="3519805"/>
            <a:chOff x="1529" y="1966"/>
            <a:chExt cx="15983" cy="5543"/>
          </a:xfrm>
        </p:grpSpPr>
        <p:sp>
          <p:nvSpPr>
            <p:cNvPr id="6" name="图形"/>
            <p:cNvSpPr/>
            <p:nvPr/>
          </p:nvSpPr>
          <p:spPr>
            <a:xfrm>
              <a:off x="1529" y="3296"/>
              <a:ext cx="7737" cy="1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24" name="图形"/>
            <p:cNvSpPr/>
            <p:nvPr/>
          </p:nvSpPr>
          <p:spPr>
            <a:xfrm>
              <a:off x="2014" y="3311"/>
              <a:ext cx="838" cy="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25" name="图形"/>
            <p:cNvSpPr/>
            <p:nvPr/>
          </p:nvSpPr>
          <p:spPr>
            <a:xfrm>
              <a:off x="2011" y="4337"/>
              <a:ext cx="838" cy="6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30" name="图形"/>
            <p:cNvSpPr/>
            <p:nvPr/>
          </p:nvSpPr>
          <p:spPr>
            <a:xfrm>
              <a:off x="3232" y="3611"/>
              <a:ext cx="5089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>
                <a:spcBef>
                  <a:spcPts val="0"/>
                </a:spcBef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字魂58号-创中黑" panose="00000500000000000000" charset="-122"/>
                  <a:sym typeface="+mn-ea"/>
                </a:rPr>
                <a:t>国际收支保持基本平衡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字魂58号-创中黑" panose="00000500000000000000" charset="-122"/>
                <a:sym typeface="+mn-ea"/>
              </a:endParaRPr>
            </a:p>
          </p:txBody>
        </p:sp>
        <p:sp>
          <p:nvSpPr>
            <p:cNvPr id="10" name="图形"/>
            <p:cNvSpPr/>
            <p:nvPr/>
          </p:nvSpPr>
          <p:spPr>
            <a:xfrm>
              <a:off x="1892" y="3379"/>
              <a:ext cx="1108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字魂58号-创中黑" panose="00000500000000000000" charset="-122"/>
                  <a:cs typeface="Arial" panose="020B0604020202020204" pitchFamily="34" charset="0"/>
                </a:rPr>
                <a:t>05</a:t>
              </a:r>
              <a:endParaRPr lang="en-US" altLang="zh-CN" sz="2400" dirty="0">
                <a:solidFill>
                  <a:schemeClr val="bg1"/>
                </a:solidFill>
                <a:latin typeface="字魂58号-创中黑" panose="0000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31" name="图形"/>
            <p:cNvSpPr/>
            <p:nvPr/>
          </p:nvSpPr>
          <p:spPr>
            <a:xfrm>
              <a:off x="1529" y="5791"/>
              <a:ext cx="7737" cy="1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11" name="图形"/>
            <p:cNvSpPr/>
            <p:nvPr/>
          </p:nvSpPr>
          <p:spPr>
            <a:xfrm>
              <a:off x="2014" y="5791"/>
              <a:ext cx="838" cy="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13" name="图形"/>
            <p:cNvSpPr/>
            <p:nvPr/>
          </p:nvSpPr>
          <p:spPr>
            <a:xfrm>
              <a:off x="2014" y="6817"/>
              <a:ext cx="838" cy="6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14" name="图形"/>
            <p:cNvSpPr/>
            <p:nvPr/>
          </p:nvSpPr>
          <p:spPr>
            <a:xfrm>
              <a:off x="3232" y="6030"/>
              <a:ext cx="6163" cy="111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>
                <a:spcBef>
                  <a:spcPts val="0"/>
                </a:spcBef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单位国内生产总值能耗降低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2.5%</a:t>
              </a: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左右，生态环境质量持续改善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3" name="图形"/>
            <p:cNvSpPr/>
            <p:nvPr/>
          </p:nvSpPr>
          <p:spPr>
            <a:xfrm>
              <a:off x="1892" y="5885"/>
              <a:ext cx="1108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字魂58号-创中黑" panose="00000500000000000000" charset="-122"/>
                  <a:cs typeface="Arial" panose="020B0604020202020204" pitchFamily="34" charset="0"/>
                </a:rPr>
                <a:t>07</a:t>
              </a:r>
              <a:endParaRPr lang="en-US" altLang="zh-CN" sz="2400" dirty="0">
                <a:solidFill>
                  <a:schemeClr val="bg1"/>
                </a:solidFill>
                <a:latin typeface="字魂58号-创中黑" panose="0000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15" name="图形"/>
            <p:cNvSpPr/>
            <p:nvPr/>
          </p:nvSpPr>
          <p:spPr>
            <a:xfrm>
              <a:off x="9776" y="3312"/>
              <a:ext cx="7737" cy="17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16" name="图形"/>
            <p:cNvSpPr/>
            <p:nvPr/>
          </p:nvSpPr>
          <p:spPr>
            <a:xfrm>
              <a:off x="10261" y="3312"/>
              <a:ext cx="838" cy="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20" name="图形"/>
            <p:cNvSpPr/>
            <p:nvPr/>
          </p:nvSpPr>
          <p:spPr>
            <a:xfrm>
              <a:off x="10258" y="4338"/>
              <a:ext cx="838" cy="69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cs typeface="字魂58号-创中黑" panose="00000500000000000000" charset="-122"/>
              </a:endParaRPr>
            </a:p>
          </p:txBody>
        </p:sp>
        <p:sp>
          <p:nvSpPr>
            <p:cNvPr id="41" name="图形"/>
            <p:cNvSpPr/>
            <p:nvPr/>
          </p:nvSpPr>
          <p:spPr>
            <a:xfrm>
              <a:off x="11479" y="3611"/>
              <a:ext cx="5611" cy="62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marL="0" indent="0" algn="l">
                <a:spcBef>
                  <a:spcPts val="0"/>
                </a:spcBef>
                <a:defRPr/>
              </a:pP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粮食产量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1.3万亿斤</a:t>
              </a:r>
              <a:r>
                <a:rPr lang="zh-CN" alt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以上</a:t>
              </a:r>
              <a:endParaRPr lang="zh-CN" alt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42" name="图形"/>
            <p:cNvSpPr/>
            <p:nvPr/>
          </p:nvSpPr>
          <p:spPr>
            <a:xfrm>
              <a:off x="10139" y="3380"/>
              <a:ext cx="1108" cy="72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字魂58号-创中黑" panose="00000500000000000000" charset="-122"/>
                  <a:cs typeface="Arial" panose="020B0604020202020204" pitchFamily="34" charset="0"/>
                </a:rPr>
                <a:t>06</a:t>
              </a:r>
              <a:endParaRPr lang="en-US" altLang="zh-CN" sz="2400" dirty="0">
                <a:solidFill>
                  <a:schemeClr val="bg1"/>
                </a:solidFill>
                <a:latin typeface="字魂58号-创中黑" panose="00000500000000000000" charset="-122"/>
                <a:cs typeface="Arial" panose="020B0604020202020204" pitchFamily="34" charset="0"/>
              </a:endParaRPr>
            </a:p>
          </p:txBody>
        </p:sp>
        <p:sp>
          <p:nvSpPr>
            <p:cNvPr id="33" name="Aitds9"/>
            <p:cNvSpPr/>
            <p:nvPr/>
          </p:nvSpPr>
          <p:spPr>
            <a:xfrm>
              <a:off x="2157" y="1966"/>
              <a:ext cx="12557" cy="67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>
                <a:defRPr/>
              </a:pPr>
              <a:r>
                <a:rPr lang="zh-CN" altLang="en-US" sz="22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Gisha" panose="020B0502040204020203" pitchFamily="34" charset="-79"/>
                </a:rPr>
                <a:t>今年发展主要预期目标</a:t>
              </a:r>
              <a:endParaRPr lang="zh-CN" altLang="en-US" sz="2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sha" panose="020B0502040204020203" pitchFamily="34" charset="-79"/>
              </a:endParaRP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50" y="2027"/>
              <a:ext cx="620" cy="593"/>
            </a:xfrm>
            <a:prstGeom prst="rect">
              <a:avLst/>
            </a:prstGeom>
          </p:spPr>
        </p:pic>
      </p:grpSp>
    </p:spTree>
    <p:custDataLst>
      <p:tags r:id="rId9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" name="图片 44" descr="红绸 (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02310" y="275590"/>
            <a:ext cx="64306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年经济社会发展总体要求和政策取向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7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1605915" y="1566545"/>
            <a:ext cx="8849360" cy="3442335"/>
            <a:chOff x="2529" y="2467"/>
            <a:chExt cx="13936" cy="5421"/>
          </a:xfrm>
        </p:grpSpPr>
        <p:grpSp>
          <p:nvGrpSpPr>
            <p:cNvPr id="2" name="组合 1"/>
            <p:cNvGrpSpPr/>
            <p:nvPr/>
          </p:nvGrpSpPr>
          <p:grpSpPr>
            <a:xfrm>
              <a:off x="2529" y="2467"/>
              <a:ext cx="13936" cy="969"/>
              <a:chOff x="2529" y="3549"/>
              <a:chExt cx="13936" cy="969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816" y="354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我们要坚持稳中求进、以进促稳、先立后破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18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19" name="组合 18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21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FFC000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2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23" name="组合 22"/>
            <p:cNvGrpSpPr/>
            <p:nvPr/>
          </p:nvGrpSpPr>
          <p:grpSpPr>
            <a:xfrm>
              <a:off x="2529" y="6964"/>
              <a:ext cx="13936" cy="924"/>
              <a:chOff x="2529" y="3594"/>
              <a:chExt cx="13936" cy="924"/>
            </a:xfrm>
          </p:grpSpPr>
          <p:sp>
            <p:nvSpPr>
              <p:cNvPr id="26" name="文本框 25"/>
              <p:cNvSpPr txBox="1"/>
              <p:nvPr/>
            </p:nvSpPr>
            <p:spPr>
              <a:xfrm>
                <a:off x="3816" y="3595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增强宏观政策取向一致性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34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35" name="组合 34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36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7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38" name="组合 37"/>
            <p:cNvGrpSpPr/>
            <p:nvPr/>
          </p:nvGrpSpPr>
          <p:grpSpPr>
            <a:xfrm>
              <a:off x="2529" y="5519"/>
              <a:ext cx="13936" cy="924"/>
              <a:chOff x="2529" y="3594"/>
              <a:chExt cx="13936" cy="924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3816" y="3594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稳健的货币政策要灵活适度、精准有效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29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44" name="组合 43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46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7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48" name="组合 47"/>
            <p:cNvGrpSpPr/>
            <p:nvPr/>
          </p:nvGrpSpPr>
          <p:grpSpPr>
            <a:xfrm>
              <a:off x="2529" y="4015"/>
              <a:ext cx="13936" cy="924"/>
              <a:chOff x="2529" y="3594"/>
              <a:chExt cx="13936" cy="924"/>
            </a:xfrm>
          </p:grpSpPr>
          <p:sp>
            <p:nvSpPr>
              <p:cNvPr id="49" name="文本框 48"/>
              <p:cNvSpPr txBox="1"/>
              <p:nvPr/>
            </p:nvSpPr>
            <p:spPr>
              <a:xfrm>
                <a:off x="3816" y="3594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积极的财政政策要适度加力、提质增效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51" name="矩形: 圆角 21"/>
                <p:cNvSpPr/>
                <p:nvPr/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52" name="组合 51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53" name="Freeform 512"/>
                  <p:cNvSpPr/>
                  <p:nvPr/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 512"/>
                  <p:cNvSpPr/>
                  <p:nvPr/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custDataLst>
      <p:tags r:id="rId8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56030" y="2369185"/>
            <a:ext cx="10589895" cy="2399030"/>
            <a:chOff x="1978" y="3731"/>
            <a:chExt cx="16677" cy="3778"/>
          </a:xfrm>
        </p:grpSpPr>
        <p:sp>
          <p:nvSpPr>
            <p:cNvPr id="22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6015" y="4596"/>
              <a:ext cx="12640" cy="153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lvl="0"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zh-CN" altLang="en-US" sz="6000">
                  <a:gradFill>
                    <a:gsLst>
                      <a:gs pos="0">
                        <a:srgbClr val="FFF1D5"/>
                      </a:gs>
                      <a:gs pos="100000">
                        <a:srgbClr val="FFE666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24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包图粗黑体" panose="02000800000000000000" charset="-122"/>
                  <a:sym typeface="+mn-ea"/>
                </a:rPr>
                <a:t>2024年政府工作任务</a:t>
              </a:r>
              <a:endParaRPr lang="zh-CN" altLang="en-US" sz="6000">
                <a:gradFill>
                  <a:gsLst>
                    <a:gs pos="0">
                      <a:srgbClr val="FFF1D5"/>
                    </a:gs>
                    <a:gs pos="100000">
                      <a:srgbClr val="FFE666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24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包图粗黑体" panose="02000800000000000000" charset="-122"/>
                <a:sym typeface="+mn-ea"/>
              </a:endParaRPr>
            </a:p>
          </p:txBody>
        </p:sp>
        <p:sp>
          <p:nvSpPr>
            <p:cNvPr id="7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1978" y="3731"/>
              <a:ext cx="5272" cy="37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5000">
                  <a:ln w="69850">
                    <a:gradFill>
                      <a:gsLst>
                        <a:gs pos="0">
                          <a:srgbClr val="F4EFB4"/>
                        </a:gs>
                        <a:gs pos="100000">
                          <a:srgbClr val="FCDAAD"/>
                        </a:gs>
                      </a:gsLst>
                      <a:lin ang="5400000" scaled="1"/>
                    </a:gradFill>
                  </a:ln>
                  <a:noFill/>
                  <a:latin typeface="包图粗黑体" panose="02000800000000000000" charset="-122"/>
                  <a:ea typeface="包图粗黑体" panose="02000800000000000000" charset="-122"/>
                  <a:cs typeface="思源宋体 SemiBold" panose="02020600000000000000" charset="-122"/>
                </a:rPr>
                <a:t>03</a:t>
              </a:r>
              <a:endParaRPr lang="en-US" altLang="zh-CN" sz="15000">
                <a:ln w="69850">
                  <a:gradFill>
                    <a:gsLst>
                      <a:gs pos="0">
                        <a:srgbClr val="F4EFB4"/>
                      </a:gs>
                      <a:gs pos="100000">
                        <a:srgbClr val="FCDAAD"/>
                      </a:gs>
                    </a:gsLst>
                    <a:lin ang="5400000" scaled="1"/>
                  </a:gradFill>
                </a:ln>
                <a:noFill/>
                <a:latin typeface="包图粗黑体" panose="02000800000000000000" charset="-122"/>
                <a:ea typeface="包图粗黑体" panose="02000800000000000000" charset="-122"/>
                <a:cs typeface="思源宋体 SemiBold" panose="02020600000000000000" charset="-122"/>
              </a:endParaRPr>
            </a:p>
          </p:txBody>
        </p:sp>
      </p:grpSp>
      <p:grpSp>
        <p:nvGrpSpPr>
          <p:cNvPr id="12" name="图形"/>
          <p:cNvGrpSpPr/>
          <p:nvPr/>
        </p:nvGrpSpPr>
        <p:grpSpPr>
          <a:xfrm>
            <a:off x="10229215" y="4542155"/>
            <a:ext cx="1156970" cy="148590"/>
            <a:chOff x="5066" y="6920"/>
            <a:chExt cx="1822" cy="234"/>
          </a:xfrm>
          <a:gradFill>
            <a:gsLst>
              <a:gs pos="0">
                <a:srgbClr val="FFF8CA"/>
              </a:gs>
              <a:gs pos="100000">
                <a:srgbClr val="FBD297"/>
              </a:gs>
            </a:gsLst>
            <a:lin ang="13500000" scaled="0"/>
          </a:gradFill>
        </p:grpSpPr>
        <p:sp>
          <p:nvSpPr>
            <p:cNvPr id="36" name="图形"/>
            <p:cNvSpPr/>
            <p:nvPr>
              <p:custDataLst>
                <p:tags r:id="rId4"/>
              </p:custDataLst>
            </p:nvPr>
          </p:nvSpPr>
          <p:spPr>
            <a:xfrm rot="16200000" flipV="1">
              <a:off x="5050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5"/>
              </p:custDataLst>
            </p:nvPr>
          </p:nvSpPr>
          <p:spPr>
            <a:xfrm rot="16200000" flipV="1">
              <a:off x="5374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2" name="图形"/>
            <p:cNvSpPr/>
            <p:nvPr>
              <p:custDataLst>
                <p:tags r:id="rId6"/>
              </p:custDataLst>
            </p:nvPr>
          </p:nvSpPr>
          <p:spPr>
            <a:xfrm rot="16200000" flipV="1">
              <a:off x="5698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7"/>
              </p:custDataLst>
            </p:nvPr>
          </p:nvSpPr>
          <p:spPr>
            <a:xfrm rot="16200000" flipV="1">
              <a:off x="6022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8"/>
              </p:custDataLst>
            </p:nvPr>
          </p:nvSpPr>
          <p:spPr>
            <a:xfrm rot="16200000" flipV="1">
              <a:off x="6346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11" name="图形"/>
            <p:cNvSpPr/>
            <p:nvPr>
              <p:custDataLst>
                <p:tags r:id="rId9"/>
              </p:custDataLst>
            </p:nvPr>
          </p:nvSpPr>
          <p:spPr>
            <a:xfrm rot="16200000" flipV="1">
              <a:off x="6670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</p:grpSp>
      <p:cxnSp>
        <p:nvCxnSpPr>
          <p:cNvPr id="48" name="图形"/>
          <p:cNvCxnSpPr/>
          <p:nvPr>
            <p:custDataLst>
              <p:tags r:id="rId10"/>
            </p:custDataLst>
          </p:nvPr>
        </p:nvCxnSpPr>
        <p:spPr>
          <a:xfrm>
            <a:off x="4774565" y="4627880"/>
            <a:ext cx="5240655" cy="0"/>
          </a:xfrm>
          <a:prstGeom prst="line">
            <a:avLst/>
          </a:prstGeom>
          <a:ln w="19050">
            <a:gradFill>
              <a:gsLst>
                <a:gs pos="0">
                  <a:srgbClr val="E91416">
                    <a:alpha val="0"/>
                  </a:srgbClr>
                </a:gs>
                <a:gs pos="100000">
                  <a:srgbClr val="FCDE97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10" name="图片 9" descr="微信图片_202303141403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</p:spTree>
    <p:custDataLst>
      <p:tags r:id="rId13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" name="图片 44" descr="红绸 (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02310" y="275590"/>
            <a:ext cx="43414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年政府工作任务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7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1129030" y="1586230"/>
            <a:ext cx="9861550" cy="3670300"/>
            <a:chOff x="1778" y="2498"/>
            <a:chExt cx="15530" cy="5780"/>
          </a:xfrm>
        </p:grpSpPr>
        <p:sp>
          <p:nvSpPr>
            <p:cNvPr id="19" name="椭圆 18"/>
            <p:cNvSpPr/>
            <p:nvPr>
              <p:custDataLst>
                <p:tags r:id="rId9"/>
              </p:custDataLst>
            </p:nvPr>
          </p:nvSpPr>
          <p:spPr>
            <a:xfrm>
              <a:off x="6098" y="2517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10"/>
              </p:custDataLst>
            </p:nvPr>
          </p:nvSpPr>
          <p:spPr>
            <a:xfrm>
              <a:off x="8947" y="2498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>
              <p:custDataLst>
                <p:tags r:id="rId11"/>
              </p:custDataLst>
            </p:nvPr>
          </p:nvSpPr>
          <p:spPr>
            <a:xfrm>
              <a:off x="12138" y="2507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14"/>
            <p:cNvSpPr/>
            <p:nvPr>
              <p:custDataLst>
                <p:tags r:id="rId12"/>
              </p:custDataLst>
            </p:nvPr>
          </p:nvSpPr>
          <p:spPr>
            <a:xfrm>
              <a:off x="15293" y="2498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2"/>
            <p:cNvSpPr/>
            <p:nvPr>
              <p:custDataLst>
                <p:tags r:id="rId13"/>
              </p:custDataLst>
            </p:nvPr>
          </p:nvSpPr>
          <p:spPr>
            <a:xfrm>
              <a:off x="3115" y="2498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>
              <p:custDataLst>
                <p:tags r:id="rId14"/>
              </p:custDataLst>
            </p:nvPr>
          </p:nvSpPr>
          <p:spPr>
            <a:xfrm>
              <a:off x="13987" y="2571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等腰三角形 24"/>
            <p:cNvSpPr/>
            <p:nvPr>
              <p:custDataLst>
                <p:tags r:id="rId15"/>
              </p:custDataLst>
            </p:nvPr>
          </p:nvSpPr>
          <p:spPr>
            <a:xfrm rot="5400000">
              <a:off x="14316" y="4911"/>
              <a:ext cx="760" cy="39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等腰三角形 25"/>
            <p:cNvSpPr/>
            <p:nvPr>
              <p:custDataLst>
                <p:tags r:id="rId16"/>
              </p:custDataLst>
            </p:nvPr>
          </p:nvSpPr>
          <p:spPr>
            <a:xfrm rot="5400000">
              <a:off x="14143" y="4911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17"/>
              </p:custDataLst>
            </p:nvPr>
          </p:nvSpPr>
          <p:spPr>
            <a:xfrm flipH="1">
              <a:off x="14851" y="4754"/>
              <a:ext cx="2336" cy="3134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SzPct val="100000"/>
              </a:pPr>
              <a:r>
                <a:rPr lang="zh-CN" altLang="en-US" b="1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扩大高水平对外开放，促进互利共赢</a:t>
              </a:r>
              <a:endParaRPr lang="zh-CN" altLang="en-US" b="1" spc="150" dirty="0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8"/>
            <p:cNvSpPr/>
            <p:nvPr>
              <p:custDataLst>
                <p:tags r:id="rId18"/>
              </p:custDataLst>
            </p:nvPr>
          </p:nvSpPr>
          <p:spPr>
            <a:xfrm>
              <a:off x="4912" y="2551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等腰三角形 9"/>
            <p:cNvSpPr/>
            <p:nvPr>
              <p:custDataLst>
                <p:tags r:id="rId19"/>
              </p:custDataLst>
            </p:nvPr>
          </p:nvSpPr>
          <p:spPr>
            <a:xfrm rot="5400000">
              <a:off x="5240" y="4891"/>
              <a:ext cx="760" cy="3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等腰三角形 10"/>
            <p:cNvSpPr/>
            <p:nvPr>
              <p:custDataLst>
                <p:tags r:id="rId20"/>
              </p:custDataLst>
            </p:nvPr>
          </p:nvSpPr>
          <p:spPr>
            <a:xfrm rot="5400000">
              <a:off x="5068" y="4891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矩形 35"/>
            <p:cNvSpPr/>
            <p:nvPr>
              <p:custDataLst>
                <p:tags r:id="rId21"/>
              </p:custDataLst>
            </p:nvPr>
          </p:nvSpPr>
          <p:spPr>
            <a:xfrm>
              <a:off x="10811" y="2580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等腰三角形 36"/>
            <p:cNvSpPr/>
            <p:nvPr>
              <p:custDataLst>
                <p:tags r:id="rId22"/>
              </p:custDataLst>
            </p:nvPr>
          </p:nvSpPr>
          <p:spPr>
            <a:xfrm rot="5400000">
              <a:off x="11140" y="4920"/>
              <a:ext cx="760" cy="39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等腰三角形 37"/>
            <p:cNvSpPr/>
            <p:nvPr>
              <p:custDataLst>
                <p:tags r:id="rId23"/>
              </p:custDataLst>
            </p:nvPr>
          </p:nvSpPr>
          <p:spPr>
            <a:xfrm rot="5400000">
              <a:off x="10967" y="4920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24"/>
              </p:custDataLst>
            </p:nvPr>
          </p:nvSpPr>
          <p:spPr>
            <a:xfrm flipH="1">
              <a:off x="11616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bg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（四）</a:t>
              </a:r>
              <a:endParaRPr lang="zh-CN" altLang="en-US" sz="2000" spc="300" dirty="0">
                <a:solidFill>
                  <a:schemeClr val="bg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25"/>
              </p:custDataLst>
            </p:nvPr>
          </p:nvSpPr>
          <p:spPr>
            <a:xfrm flipH="1">
              <a:off x="11698" y="4763"/>
              <a:ext cx="2336" cy="3218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b="1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坚定不移深化改革，增强发展内生动力</a:t>
              </a:r>
              <a:endParaRPr lang="zh-CN" altLang="en-US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11"/>
            <p:cNvSpPr/>
            <p:nvPr>
              <p:custDataLst>
                <p:tags r:id="rId26"/>
              </p:custDataLst>
            </p:nvPr>
          </p:nvSpPr>
          <p:spPr>
            <a:xfrm>
              <a:off x="7908" y="2572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5" name="等腰三角形 12"/>
            <p:cNvSpPr/>
            <p:nvPr>
              <p:custDataLst>
                <p:tags r:id="rId27"/>
              </p:custDataLst>
            </p:nvPr>
          </p:nvSpPr>
          <p:spPr>
            <a:xfrm rot="5400000">
              <a:off x="8237" y="4912"/>
              <a:ext cx="760" cy="3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6" name="等腰三角形 13"/>
            <p:cNvSpPr/>
            <p:nvPr>
              <p:custDataLst>
                <p:tags r:id="rId28"/>
              </p:custDataLst>
            </p:nvPr>
          </p:nvSpPr>
          <p:spPr>
            <a:xfrm rot="5400000">
              <a:off x="8064" y="4912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8" name="文本框 45"/>
            <p:cNvSpPr txBox="1"/>
            <p:nvPr>
              <p:custDataLst>
                <p:tags r:id="rId29"/>
              </p:custDataLst>
            </p:nvPr>
          </p:nvSpPr>
          <p:spPr>
            <a:xfrm flipH="1">
              <a:off x="8418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bg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（三）</a:t>
              </a:r>
              <a:endParaRPr lang="zh-CN" altLang="en-US" sz="2000" spc="300" dirty="0">
                <a:solidFill>
                  <a:schemeClr val="bg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文本框 46"/>
            <p:cNvSpPr txBox="1"/>
            <p:nvPr>
              <p:custDataLst>
                <p:tags r:id="rId30"/>
              </p:custDataLst>
            </p:nvPr>
          </p:nvSpPr>
          <p:spPr>
            <a:xfrm flipH="1">
              <a:off x="8698" y="4771"/>
              <a:ext cx="2336" cy="3489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b="1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着力扩大国内需求，推动经济实现良性循环</a:t>
              </a:r>
              <a:endParaRPr lang="zh-CN" altLang="en-US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1"/>
            <p:cNvSpPr/>
            <p:nvPr>
              <p:custDataLst>
                <p:tags r:id="rId31"/>
              </p:custDataLst>
            </p:nvPr>
          </p:nvSpPr>
          <p:spPr>
            <a:xfrm>
              <a:off x="1778" y="2571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等腰三角形 6"/>
            <p:cNvSpPr/>
            <p:nvPr>
              <p:custDataLst>
                <p:tags r:id="rId32"/>
              </p:custDataLst>
            </p:nvPr>
          </p:nvSpPr>
          <p:spPr>
            <a:xfrm rot="5400000">
              <a:off x="2106" y="4911"/>
              <a:ext cx="760" cy="3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" name="等腰三角形 7"/>
            <p:cNvSpPr/>
            <p:nvPr>
              <p:custDataLst>
                <p:tags r:id="rId33"/>
              </p:custDataLst>
            </p:nvPr>
          </p:nvSpPr>
          <p:spPr>
            <a:xfrm rot="5400000">
              <a:off x="1934" y="4911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文本框 44"/>
            <p:cNvSpPr txBox="1"/>
            <p:nvPr>
              <p:custDataLst>
                <p:tags r:id="rId34"/>
              </p:custDataLst>
            </p:nvPr>
          </p:nvSpPr>
          <p:spPr>
            <a:xfrm flipH="1">
              <a:off x="2666" y="4754"/>
              <a:ext cx="2336" cy="3005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SzPct val="100000"/>
              </a:pPr>
              <a:r>
                <a:rPr lang="zh-CN" altLang="en-US" b="1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大力推进现代化产业体系建设，加快发展新质生产力</a:t>
              </a:r>
              <a:endParaRPr lang="zh-CN" altLang="en-US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43"/>
            <p:cNvSpPr txBox="1"/>
            <p:nvPr>
              <p:custDataLst>
                <p:tags r:id="rId35"/>
              </p:custDataLst>
            </p:nvPr>
          </p:nvSpPr>
          <p:spPr>
            <a:xfrm flipH="1">
              <a:off x="2584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bg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（一）</a:t>
              </a:r>
              <a:endParaRPr lang="zh-CN" altLang="en-US" sz="2000" spc="300" dirty="0">
                <a:solidFill>
                  <a:schemeClr val="bg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文本框 30"/>
            <p:cNvSpPr txBox="1"/>
            <p:nvPr>
              <p:custDataLst>
                <p:tags r:id="rId36"/>
              </p:custDataLst>
            </p:nvPr>
          </p:nvSpPr>
          <p:spPr>
            <a:xfrm flipH="1">
              <a:off x="5565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bg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（二）</a:t>
              </a:r>
              <a:endParaRPr lang="zh-CN" altLang="en-US" sz="2000" spc="300" dirty="0">
                <a:solidFill>
                  <a:schemeClr val="bg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文本框 31"/>
            <p:cNvSpPr txBox="1"/>
            <p:nvPr>
              <p:custDataLst>
                <p:tags r:id="rId37"/>
              </p:custDataLst>
            </p:nvPr>
          </p:nvSpPr>
          <p:spPr>
            <a:xfrm flipH="1">
              <a:off x="5703" y="4735"/>
              <a:ext cx="2336" cy="3149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b="1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深入实施科教兴国战略，强化高质量发展的基础支撑</a:t>
              </a:r>
              <a:endParaRPr lang="zh-CN" altLang="en-US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>
              <p:custDataLst>
                <p:tags r:id="rId38"/>
              </p:custDataLst>
            </p:nvPr>
          </p:nvSpPr>
          <p:spPr>
            <a:xfrm flipH="1">
              <a:off x="14746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bg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（五）</a:t>
              </a:r>
              <a:endParaRPr lang="zh-CN" altLang="en-US" sz="2000" spc="300" dirty="0">
                <a:solidFill>
                  <a:schemeClr val="bg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custDataLst>
      <p:tags r:id="rId39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" name="图片 44" descr="红绸 (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02310" y="275590"/>
            <a:ext cx="43414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2024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年政府工作任务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7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>
            <p:custDataLst>
              <p:tags r:id="rId8"/>
            </p:custDataLst>
          </p:nvPr>
        </p:nvGrpSpPr>
        <p:grpSpPr>
          <a:xfrm>
            <a:off x="1129030" y="1586230"/>
            <a:ext cx="9861550" cy="3670300"/>
            <a:chOff x="1778" y="2498"/>
            <a:chExt cx="15530" cy="5780"/>
          </a:xfrm>
        </p:grpSpPr>
        <p:sp>
          <p:nvSpPr>
            <p:cNvPr id="19" name="椭圆 18"/>
            <p:cNvSpPr/>
            <p:nvPr>
              <p:custDataLst>
                <p:tags r:id="rId9"/>
              </p:custDataLst>
            </p:nvPr>
          </p:nvSpPr>
          <p:spPr>
            <a:xfrm>
              <a:off x="6098" y="2517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2">
                    <a:lumMod val="20000"/>
                    <a:lumOff val="80000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>
              <p:custDataLst>
                <p:tags r:id="rId10"/>
              </p:custDataLst>
            </p:nvPr>
          </p:nvSpPr>
          <p:spPr>
            <a:xfrm>
              <a:off x="8947" y="2498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3">
                    <a:lumMod val="20000"/>
                    <a:lumOff val="80000"/>
                  </a:schemeClr>
                </a:gs>
                <a:gs pos="100000">
                  <a:schemeClr val="accent3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>
              <p:custDataLst>
                <p:tags r:id="rId11"/>
              </p:custDataLst>
            </p:nvPr>
          </p:nvSpPr>
          <p:spPr>
            <a:xfrm>
              <a:off x="12138" y="2507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100000">
                  <a:schemeClr val="accent4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椭圆 14"/>
            <p:cNvSpPr/>
            <p:nvPr>
              <p:custDataLst>
                <p:tags r:id="rId12"/>
              </p:custDataLst>
            </p:nvPr>
          </p:nvSpPr>
          <p:spPr>
            <a:xfrm>
              <a:off x="15293" y="2498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5">
                    <a:lumMod val="20000"/>
                    <a:lumOff val="80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椭圆 2"/>
            <p:cNvSpPr/>
            <p:nvPr>
              <p:custDataLst>
                <p:tags r:id="rId13"/>
              </p:custDataLst>
            </p:nvPr>
          </p:nvSpPr>
          <p:spPr>
            <a:xfrm>
              <a:off x="3115" y="2498"/>
              <a:ext cx="1451" cy="1425"/>
            </a:xfrm>
            <a:prstGeom prst="ellipse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>
              <p:custDataLst>
                <p:tags r:id="rId14"/>
              </p:custDataLst>
            </p:nvPr>
          </p:nvSpPr>
          <p:spPr>
            <a:xfrm>
              <a:off x="13987" y="2571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5" name="等腰三角形 24"/>
            <p:cNvSpPr/>
            <p:nvPr>
              <p:custDataLst>
                <p:tags r:id="rId15"/>
              </p:custDataLst>
            </p:nvPr>
          </p:nvSpPr>
          <p:spPr>
            <a:xfrm rot="5400000">
              <a:off x="14316" y="4911"/>
              <a:ext cx="760" cy="39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6" name="等腰三角形 25"/>
            <p:cNvSpPr/>
            <p:nvPr>
              <p:custDataLst>
                <p:tags r:id="rId16"/>
              </p:custDataLst>
            </p:nvPr>
          </p:nvSpPr>
          <p:spPr>
            <a:xfrm rot="5400000">
              <a:off x="14143" y="4911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7" name="文本框 56"/>
            <p:cNvSpPr txBox="1"/>
            <p:nvPr>
              <p:custDataLst>
                <p:tags r:id="rId17"/>
              </p:custDataLst>
            </p:nvPr>
          </p:nvSpPr>
          <p:spPr>
            <a:xfrm flipH="1">
              <a:off x="14911" y="4735"/>
              <a:ext cx="2336" cy="3134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SzPct val="100000"/>
              </a:pPr>
              <a:r>
                <a:rPr lang="zh-CN" altLang="en-US" b="1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切实保障和改善民生，加强和创新社会治理</a:t>
              </a:r>
              <a:endParaRPr lang="zh-CN" altLang="en-US" b="1" spc="150" dirty="0">
                <a:solidFill>
                  <a:schemeClr val="dk1">
                    <a:lumMod val="50000"/>
                    <a:lumOff val="50000"/>
                  </a:schemeClr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8"/>
            <p:cNvSpPr/>
            <p:nvPr>
              <p:custDataLst>
                <p:tags r:id="rId18"/>
              </p:custDataLst>
            </p:nvPr>
          </p:nvSpPr>
          <p:spPr>
            <a:xfrm>
              <a:off x="4912" y="2551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8" name="等腰三角形 9"/>
            <p:cNvSpPr/>
            <p:nvPr>
              <p:custDataLst>
                <p:tags r:id="rId19"/>
              </p:custDataLst>
            </p:nvPr>
          </p:nvSpPr>
          <p:spPr>
            <a:xfrm rot="5400000">
              <a:off x="5240" y="4891"/>
              <a:ext cx="760" cy="3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29" name="等腰三角形 10"/>
            <p:cNvSpPr/>
            <p:nvPr>
              <p:custDataLst>
                <p:tags r:id="rId20"/>
              </p:custDataLst>
            </p:nvPr>
          </p:nvSpPr>
          <p:spPr>
            <a:xfrm rot="5400000">
              <a:off x="5068" y="4891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0" name="矩形 35"/>
            <p:cNvSpPr/>
            <p:nvPr>
              <p:custDataLst>
                <p:tags r:id="rId21"/>
              </p:custDataLst>
            </p:nvPr>
          </p:nvSpPr>
          <p:spPr>
            <a:xfrm>
              <a:off x="10811" y="2580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4" name="等腰三角形 36"/>
            <p:cNvSpPr/>
            <p:nvPr>
              <p:custDataLst>
                <p:tags r:id="rId22"/>
              </p:custDataLst>
            </p:nvPr>
          </p:nvSpPr>
          <p:spPr>
            <a:xfrm rot="5400000">
              <a:off x="11140" y="4920"/>
              <a:ext cx="760" cy="39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" name="等腰三角形 37"/>
            <p:cNvSpPr/>
            <p:nvPr>
              <p:custDataLst>
                <p:tags r:id="rId23"/>
              </p:custDataLst>
            </p:nvPr>
          </p:nvSpPr>
          <p:spPr>
            <a:xfrm rot="5400000">
              <a:off x="10967" y="4920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1" name="文本框 50"/>
            <p:cNvSpPr txBox="1"/>
            <p:nvPr>
              <p:custDataLst>
                <p:tags r:id="rId24"/>
              </p:custDataLst>
            </p:nvPr>
          </p:nvSpPr>
          <p:spPr>
            <a:xfrm flipH="1">
              <a:off x="11616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bg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（九）</a:t>
              </a:r>
              <a:endParaRPr lang="zh-CN" altLang="en-US" sz="2000" spc="300" dirty="0">
                <a:solidFill>
                  <a:schemeClr val="bg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3" name="文本框 52"/>
            <p:cNvSpPr txBox="1"/>
            <p:nvPr>
              <p:custDataLst>
                <p:tags r:id="rId25"/>
              </p:custDataLst>
            </p:nvPr>
          </p:nvSpPr>
          <p:spPr>
            <a:xfrm flipH="1">
              <a:off x="11698" y="4735"/>
              <a:ext cx="2336" cy="3218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b="1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加强生态文明建设，推进绿色低碳发展</a:t>
              </a:r>
              <a:endParaRPr lang="zh-CN" altLang="en-US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11"/>
            <p:cNvSpPr/>
            <p:nvPr>
              <p:custDataLst>
                <p:tags r:id="rId26"/>
              </p:custDataLst>
            </p:nvPr>
          </p:nvSpPr>
          <p:spPr>
            <a:xfrm>
              <a:off x="7908" y="2572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5" name="等腰三角形 12"/>
            <p:cNvSpPr/>
            <p:nvPr>
              <p:custDataLst>
                <p:tags r:id="rId27"/>
              </p:custDataLst>
            </p:nvPr>
          </p:nvSpPr>
          <p:spPr>
            <a:xfrm rot="5400000">
              <a:off x="8237" y="4912"/>
              <a:ext cx="760" cy="3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6" name="等腰三角形 13"/>
            <p:cNvSpPr/>
            <p:nvPr>
              <p:custDataLst>
                <p:tags r:id="rId28"/>
              </p:custDataLst>
            </p:nvPr>
          </p:nvSpPr>
          <p:spPr>
            <a:xfrm rot="5400000">
              <a:off x="8064" y="4912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58" name="文本框 45"/>
            <p:cNvSpPr txBox="1"/>
            <p:nvPr>
              <p:custDataLst>
                <p:tags r:id="rId29"/>
              </p:custDataLst>
            </p:nvPr>
          </p:nvSpPr>
          <p:spPr>
            <a:xfrm flipH="1">
              <a:off x="8418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bg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（八）</a:t>
              </a:r>
              <a:endParaRPr lang="zh-CN" altLang="en-US" sz="2000" spc="300" dirty="0">
                <a:solidFill>
                  <a:schemeClr val="bg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文本框 46"/>
            <p:cNvSpPr txBox="1"/>
            <p:nvPr>
              <p:custDataLst>
                <p:tags r:id="rId30"/>
              </p:custDataLst>
            </p:nvPr>
          </p:nvSpPr>
          <p:spPr>
            <a:xfrm flipH="1">
              <a:off x="8818" y="4735"/>
              <a:ext cx="2336" cy="3489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b="1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推动城乡融合和区域协调发展，大力优化经济布局</a:t>
              </a:r>
              <a:endParaRPr lang="zh-CN" altLang="en-US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1"/>
            <p:cNvSpPr/>
            <p:nvPr>
              <p:custDataLst>
                <p:tags r:id="rId31"/>
              </p:custDataLst>
            </p:nvPr>
          </p:nvSpPr>
          <p:spPr>
            <a:xfrm>
              <a:off x="1778" y="2571"/>
              <a:ext cx="514" cy="56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127000" dist="50800" sx="97000" sy="97000" algn="l" rotWithShape="0">
                <a:schemeClr val="bg1">
                  <a:lumMod val="50000"/>
                  <a:alpha val="90000"/>
                </a:schemeClr>
              </a:outerShdw>
              <a:reflection stA="45000" endPos="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1" name="等腰三角形 6"/>
            <p:cNvSpPr/>
            <p:nvPr>
              <p:custDataLst>
                <p:tags r:id="rId32"/>
              </p:custDataLst>
            </p:nvPr>
          </p:nvSpPr>
          <p:spPr>
            <a:xfrm rot="5400000">
              <a:off x="2106" y="4911"/>
              <a:ext cx="760" cy="3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2" name="等腰三角形 7"/>
            <p:cNvSpPr/>
            <p:nvPr>
              <p:custDataLst>
                <p:tags r:id="rId33"/>
              </p:custDataLst>
            </p:nvPr>
          </p:nvSpPr>
          <p:spPr>
            <a:xfrm rot="5400000">
              <a:off x="1934" y="4911"/>
              <a:ext cx="760" cy="390"/>
            </a:xfrm>
            <a:prstGeom prst="triangle">
              <a:avLst/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63" name="文本框 44"/>
            <p:cNvSpPr txBox="1"/>
            <p:nvPr>
              <p:custDataLst>
                <p:tags r:id="rId34"/>
              </p:custDataLst>
            </p:nvPr>
          </p:nvSpPr>
          <p:spPr>
            <a:xfrm flipH="1">
              <a:off x="2666" y="4735"/>
              <a:ext cx="2336" cy="3005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SzPct val="100000"/>
              </a:pPr>
              <a:r>
                <a:rPr lang="zh-CN" altLang="en-US" b="1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更好统筹发展和安全，有效防范化解重点领域风险</a:t>
              </a:r>
              <a:endParaRPr lang="zh-CN" altLang="en-US" b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文本框 43"/>
            <p:cNvSpPr txBox="1"/>
            <p:nvPr>
              <p:custDataLst>
                <p:tags r:id="rId35"/>
              </p:custDataLst>
            </p:nvPr>
          </p:nvSpPr>
          <p:spPr>
            <a:xfrm flipH="1">
              <a:off x="2584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bg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（六）</a:t>
              </a:r>
              <a:endParaRPr lang="zh-CN" altLang="en-US" sz="2000" spc="300" dirty="0">
                <a:solidFill>
                  <a:schemeClr val="bg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8" name="文本框 30"/>
            <p:cNvSpPr txBox="1"/>
            <p:nvPr>
              <p:custDataLst>
                <p:tags r:id="rId36"/>
              </p:custDataLst>
            </p:nvPr>
          </p:nvSpPr>
          <p:spPr>
            <a:xfrm flipH="1">
              <a:off x="5565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bg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（七）</a:t>
              </a:r>
              <a:endParaRPr lang="zh-CN" altLang="en-US" sz="2000" spc="300" dirty="0">
                <a:solidFill>
                  <a:schemeClr val="bg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文本框 31"/>
            <p:cNvSpPr txBox="1"/>
            <p:nvPr>
              <p:custDataLst>
                <p:tags r:id="rId37"/>
              </p:custDataLst>
            </p:nvPr>
          </p:nvSpPr>
          <p:spPr>
            <a:xfrm flipH="1">
              <a:off x="5808" y="4735"/>
              <a:ext cx="2336" cy="3149"/>
            </a:xfrm>
            <a:prstGeom prst="rect">
              <a:avLst/>
            </a:prstGeom>
            <a:noFill/>
          </p:spPr>
          <p:txBody>
            <a:bodyPr wrap="square" bIns="46990" rtlCol="0">
              <a:noAutofit/>
            </a:bodyPr>
            <a:p>
              <a:pPr marL="0" indent="-457200" algn="l" fontAlgn="auto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</a:pPr>
              <a:r>
                <a:rPr lang="zh-CN" altLang="en-US" b="1" dirty="0"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坚持不懈抓好“三农”工作，扎实推进乡村全面振兴</a:t>
              </a:r>
              <a:endParaRPr lang="zh-CN" altLang="en-US" b="1" dirty="0"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文本框 66"/>
            <p:cNvSpPr txBox="1"/>
            <p:nvPr>
              <p:custDataLst>
                <p:tags r:id="rId38"/>
              </p:custDataLst>
            </p:nvPr>
          </p:nvSpPr>
          <p:spPr>
            <a:xfrm flipH="1">
              <a:off x="14746" y="2887"/>
              <a:ext cx="2563" cy="647"/>
            </a:xfrm>
            <a:prstGeom prst="rect">
              <a:avLst/>
            </a:prstGeom>
            <a:noFill/>
          </p:spPr>
          <p:txBody>
            <a:bodyPr wrap="square" bIns="0" rtlCol="0">
              <a:normAutofit/>
            </a:bodyPr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sz="2000" spc="300" dirty="0">
                  <a:solidFill>
                    <a:schemeClr val="bg2"/>
                  </a:solidFill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（十）</a:t>
              </a:r>
              <a:endParaRPr lang="zh-CN" altLang="en-US" sz="2000" spc="300" dirty="0">
                <a:solidFill>
                  <a:schemeClr val="bg2"/>
                </a:solidFill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  <p:custDataLst>
      <p:tags r:id="rId39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38" name="直接连接符 37"/>
            <p:cNvCxnSpPr/>
            <p:nvPr>
              <p:custDataLst>
                <p:tags r:id="rId1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2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 descr="红绸 (9)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6395085" y="2806700"/>
            <a:ext cx="5219700" cy="1553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kern="2000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3月5日，第十四届全国人民代表</a:t>
            </a:r>
            <a:r>
              <a:rPr lang="zh-CN" altLang="en-US" kern="3000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大会第</a:t>
            </a:r>
            <a:r>
              <a:rPr lang="zh-CN" altLang="en-US" kern="3000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二次会议在人民大会堂举行开幕会。</a:t>
            </a:r>
            <a:r>
              <a:rPr lang="zh-CN" altLang="en-US" kern="20000"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国务院总理李强作政府工作报告。</a:t>
            </a:r>
            <a:endParaRPr lang="zh-CN" altLang="en-US" kern="20000"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C:/Users/hp/Desktop/ppt/2024全国两会/zdVNFEau4qhJ2Dnu.jpgzdVNFEau4qhJ2Dnu"/>
          <p:cNvPicPr>
            <a:picLocks noChangeAspect="1"/>
          </p:cNvPicPr>
          <p:nvPr/>
        </p:nvPicPr>
        <p:blipFill>
          <a:blip r:embed="rId7"/>
          <a:srcRect t="2593" b="2593"/>
          <a:stretch>
            <a:fillRect/>
          </a:stretch>
        </p:blipFill>
        <p:spPr>
          <a:xfrm>
            <a:off x="561340" y="1809115"/>
            <a:ext cx="5510530" cy="344424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 advTm="2000">
        <p:wipe/>
      </p:transition>
    </mc:Choice>
    <mc:Fallback>
      <p:transition spd="slow" advTm="2000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5" name="图片 44" descr="红绸 (9)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10" name="图片 9" descr="c562f02f89dbcf903be62e29c8bc6f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13" name="图片 12" descr="微信图片_202303141403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17" name="直接连接符 16"/>
            <p:cNvCxnSpPr/>
            <p:nvPr>
              <p:custDataLst>
                <p:tags r:id="rId5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>
              <p:custDataLst>
                <p:tags r:id="rId6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41350" y="1728470"/>
            <a:ext cx="10788650" cy="3110230"/>
            <a:chOff x="1010" y="2722"/>
            <a:chExt cx="16990" cy="4898"/>
          </a:xfrm>
        </p:grpSpPr>
        <p:sp>
          <p:nvSpPr>
            <p:cNvPr id="4" name="AutoShape 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10" y="2722"/>
              <a:ext cx="16990" cy="4898"/>
            </a:xfrm>
            <a:prstGeom prst="roundRect">
              <a:avLst>
                <a:gd name="adj" fmla="val 10889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wrap="none" lIns="96765" tIns="48383" rIns="96765" bIns="48383" anchor="ctr"/>
            <a:lstStyle>
              <a:lvl1pPr>
                <a:spcBef>
                  <a:spcPct val="20000"/>
                </a:spcBef>
                <a:buChar char="•"/>
                <a:defRPr sz="1500">
                  <a:solidFill>
                    <a:srgbClr val="080808"/>
                  </a:solidFill>
                  <a:latin typeface="Arial" panose="020B0604020202020204" pitchFamily="34" charset="0"/>
                  <a:ea typeface="仿宋_GB2312" panose="02010609030101010101" pitchFamily="1" charset="-122"/>
                </a:defRPr>
              </a:lvl1pPr>
              <a:lvl2pPr marL="590550" indent="-133350">
                <a:spcBef>
                  <a:spcPct val="20000"/>
                </a:spcBef>
                <a:buChar char="–"/>
                <a:defRPr sz="1400">
                  <a:solidFill>
                    <a:srgbClr val="080808"/>
                  </a:solidFill>
                  <a:latin typeface="Arial" panose="020B0604020202020204" pitchFamily="34" charset="0"/>
                  <a:ea typeface="楷体_GB2312" panose="02010609030101010101" pitchFamily="49" charset="-122"/>
                </a:defRPr>
              </a:lvl2pPr>
              <a:lvl3pPr marL="908050" indent="63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270000" indent="101600">
                <a:spcBef>
                  <a:spcPct val="20000"/>
                </a:spcBef>
                <a:buChar char="–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1633855" indent="195580">
                <a:spcBef>
                  <a:spcPct val="20000"/>
                </a:spcBef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0910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5482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0054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462655" indent="19558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7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endParaRPr lang="zh-CN" altLang="en-US" sz="1865">
                <a:solidFill>
                  <a:schemeClr val="tx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6" name="Text Box 2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29" y="3276"/>
              <a:ext cx="16365" cy="3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96765" tIns="48383" rIns="96765" bIns="48383">
              <a:noAutofit/>
            </a:bodyPr>
            <a:lstStyle>
              <a:lvl1pPr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indent="609600" algn="just" fontAlgn="auto">
                <a:lnSpc>
                  <a:spcPts val="3500"/>
                </a:lnSpc>
                <a:extLst>
                  <a:ext uri="{35155182-B16C-46BC-9424-99874614C6A1}">
                    <wpsdc:indentchars xmlns:wpsdc="http://www.wps.cn/officeDocument/2017/drawingmlCustomData" val="200" checksum="4158780845"/>
                  </a:ext>
                </a:extLst>
              </a:pPr>
              <a:r>
                <a: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使命重在担当，奋斗创造未来。我们要更加紧密地团结在以习近平同志为核心的党中央周围，高举中国特色社会主义伟大旗帜，以习近平新时代中国特色社会主义思想为指导，坚定信心、开拓进取，努力完成全年经济社会发展目标任务，为以中国式现代化全面推进强国建设、民族复兴伟业不懈奋斗！</a:t>
              </a:r>
              <a:endParaRPr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9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55420" y="1996440"/>
            <a:ext cx="10400030" cy="2369820"/>
            <a:chOff x="2292" y="3144"/>
            <a:chExt cx="16378" cy="3732"/>
          </a:xfrm>
        </p:grpSpPr>
        <p:sp>
          <p:nvSpPr>
            <p:cNvPr id="22" name="图形"/>
            <p:cNvSpPr txBox="1"/>
            <p:nvPr>
              <p:custDataLst>
                <p:tags r:id="rId2"/>
              </p:custDataLst>
            </p:nvPr>
          </p:nvSpPr>
          <p:spPr>
            <a:xfrm>
              <a:off x="6030" y="4126"/>
              <a:ext cx="12640" cy="153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0" lvl="0" algn="l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altLang="zh-CN" sz="6000">
                  <a:gradFill>
                    <a:gsLst>
                      <a:gs pos="0">
                        <a:srgbClr val="FFF1D5"/>
                      </a:gs>
                      <a:gs pos="100000">
                        <a:srgbClr val="FFE666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24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包图粗黑体" panose="02000800000000000000" charset="-122"/>
                  <a:sym typeface="+mn-ea"/>
                </a:rPr>
                <a:t>2023</a:t>
              </a:r>
              <a:r>
                <a:rPr lang="zh-CN" altLang="en-US" sz="6000">
                  <a:gradFill>
                    <a:gsLst>
                      <a:gs pos="0">
                        <a:srgbClr val="FFF1D5"/>
                      </a:gs>
                      <a:gs pos="100000">
                        <a:srgbClr val="FFE666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24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包图粗黑体" panose="02000800000000000000" charset="-122"/>
                  <a:sym typeface="+mn-ea"/>
                </a:rPr>
                <a:t>年工作回顾</a:t>
              </a:r>
              <a:endParaRPr lang="zh-CN" altLang="en-US" sz="6000">
                <a:gradFill>
                  <a:gsLst>
                    <a:gs pos="0">
                      <a:srgbClr val="FFD195"/>
                    </a:gs>
                    <a:gs pos="66000">
                      <a:srgbClr val="F6ECC9"/>
                    </a:gs>
                    <a:gs pos="33000">
                      <a:srgbClr val="F6ECC9"/>
                    </a:gs>
                    <a:gs pos="100000">
                      <a:srgbClr val="F4EFB4"/>
                    </a:gs>
                  </a:gsLst>
                  <a:lin ang="8100000" scaled="0"/>
                </a:gradFill>
                <a:effectLst>
                  <a:outerShdw blurRad="609600" sx="102000" sy="102000" algn="ctr" rotWithShape="0">
                    <a:prstClr val="black">
                      <a:alpha val="19000"/>
                    </a:prstClr>
                  </a:outerShdw>
                </a:effectLst>
                <a:latin typeface="包图粗黑体" panose="02000800000000000000" charset="-122"/>
                <a:ea typeface="包图粗黑体" panose="02000800000000000000" charset="-122"/>
                <a:cs typeface="思源宋体 SemiBold" panose="02020600000000000000" charset="-122"/>
                <a:sym typeface="+mn-ea"/>
              </a:endParaRPr>
            </a:p>
          </p:txBody>
        </p:sp>
        <p:sp>
          <p:nvSpPr>
            <p:cNvPr id="7" name="图形"/>
            <p:cNvSpPr txBox="1"/>
            <p:nvPr>
              <p:custDataLst>
                <p:tags r:id="rId3"/>
              </p:custDataLst>
            </p:nvPr>
          </p:nvSpPr>
          <p:spPr>
            <a:xfrm>
              <a:off x="2292" y="3144"/>
              <a:ext cx="3611" cy="37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r>
                <a:rPr lang="en-US" altLang="zh-CN" sz="15000">
                  <a:ln w="69850">
                    <a:gradFill>
                      <a:gsLst>
                        <a:gs pos="0">
                          <a:srgbClr val="F4EFB4"/>
                        </a:gs>
                        <a:gs pos="100000">
                          <a:srgbClr val="FCDAAD"/>
                        </a:gs>
                      </a:gsLst>
                      <a:lin ang="5400000" scaled="1"/>
                    </a:gradFill>
                  </a:ln>
                  <a:noFill/>
                  <a:latin typeface="包图粗黑体" panose="02000800000000000000" charset="-122"/>
                  <a:ea typeface="包图粗黑体" panose="02000800000000000000" charset="-122"/>
                  <a:cs typeface="思源宋体 SemiBold" panose="02020600000000000000" charset="-122"/>
                </a:rPr>
                <a:t>01</a:t>
              </a:r>
              <a:endParaRPr lang="en-US" altLang="zh-CN" sz="15000">
                <a:ln w="69850">
                  <a:gradFill>
                    <a:gsLst>
                      <a:gs pos="0">
                        <a:srgbClr val="F4EFB4"/>
                      </a:gs>
                      <a:gs pos="100000">
                        <a:srgbClr val="FCDAAD"/>
                      </a:gs>
                    </a:gsLst>
                    <a:lin ang="5400000" scaled="1"/>
                  </a:gradFill>
                </a:ln>
                <a:noFill/>
                <a:latin typeface="包图粗黑体" panose="02000800000000000000" charset="-122"/>
                <a:ea typeface="包图粗黑体" panose="02000800000000000000" charset="-122"/>
                <a:cs typeface="思源宋体 SemiBold" panose="02020600000000000000" charset="-122"/>
              </a:endParaRPr>
            </a:p>
          </p:txBody>
        </p:sp>
      </p:grpSp>
      <p:grpSp>
        <p:nvGrpSpPr>
          <p:cNvPr id="12" name="图形"/>
          <p:cNvGrpSpPr/>
          <p:nvPr/>
        </p:nvGrpSpPr>
        <p:grpSpPr>
          <a:xfrm>
            <a:off x="10229215" y="4542155"/>
            <a:ext cx="1156970" cy="148590"/>
            <a:chOff x="5066" y="6920"/>
            <a:chExt cx="1822" cy="234"/>
          </a:xfrm>
          <a:gradFill>
            <a:gsLst>
              <a:gs pos="0">
                <a:srgbClr val="FFF8CA"/>
              </a:gs>
              <a:gs pos="100000">
                <a:srgbClr val="FBD297"/>
              </a:gs>
            </a:gsLst>
            <a:lin ang="13500000" scaled="0"/>
          </a:gradFill>
        </p:grpSpPr>
        <p:sp>
          <p:nvSpPr>
            <p:cNvPr id="36" name="图形"/>
            <p:cNvSpPr/>
            <p:nvPr>
              <p:custDataLst>
                <p:tags r:id="rId4"/>
              </p:custDataLst>
            </p:nvPr>
          </p:nvSpPr>
          <p:spPr>
            <a:xfrm rot="16200000" flipV="1">
              <a:off x="5050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6" name="图形"/>
            <p:cNvSpPr/>
            <p:nvPr>
              <p:custDataLst>
                <p:tags r:id="rId5"/>
              </p:custDataLst>
            </p:nvPr>
          </p:nvSpPr>
          <p:spPr>
            <a:xfrm rot="16200000" flipV="1">
              <a:off x="5374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2" name="图形"/>
            <p:cNvSpPr/>
            <p:nvPr>
              <p:custDataLst>
                <p:tags r:id="rId6"/>
              </p:custDataLst>
            </p:nvPr>
          </p:nvSpPr>
          <p:spPr>
            <a:xfrm rot="16200000" flipV="1">
              <a:off x="5698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8" name="图形"/>
            <p:cNvSpPr/>
            <p:nvPr>
              <p:custDataLst>
                <p:tags r:id="rId7"/>
              </p:custDataLst>
            </p:nvPr>
          </p:nvSpPr>
          <p:spPr>
            <a:xfrm rot="16200000" flipV="1">
              <a:off x="6022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8"/>
              </p:custDataLst>
            </p:nvPr>
          </p:nvSpPr>
          <p:spPr>
            <a:xfrm rot="16200000" flipV="1">
              <a:off x="6346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  <p:sp>
          <p:nvSpPr>
            <p:cNvPr id="11" name="图形"/>
            <p:cNvSpPr/>
            <p:nvPr>
              <p:custDataLst>
                <p:tags r:id="rId9"/>
              </p:custDataLst>
            </p:nvPr>
          </p:nvSpPr>
          <p:spPr>
            <a:xfrm rot="16200000" flipV="1">
              <a:off x="6670" y="6936"/>
              <a:ext cx="235" cy="20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包图粗黑体" panose="02000800000000000000" charset="-122"/>
                <a:cs typeface="包图粗黑体" panose="02000800000000000000" charset="-122"/>
              </a:endParaRPr>
            </a:p>
          </p:txBody>
        </p:sp>
      </p:grpSp>
      <p:cxnSp>
        <p:nvCxnSpPr>
          <p:cNvPr id="48" name="图形"/>
          <p:cNvCxnSpPr/>
          <p:nvPr>
            <p:custDataLst>
              <p:tags r:id="rId10"/>
            </p:custDataLst>
          </p:nvPr>
        </p:nvCxnSpPr>
        <p:spPr>
          <a:xfrm>
            <a:off x="4774565" y="4627880"/>
            <a:ext cx="5240655" cy="0"/>
          </a:xfrm>
          <a:prstGeom prst="line">
            <a:avLst/>
          </a:prstGeom>
          <a:ln w="19050">
            <a:gradFill>
              <a:gsLst>
                <a:gs pos="0">
                  <a:srgbClr val="E91416">
                    <a:alpha val="0"/>
                  </a:srgbClr>
                </a:gs>
                <a:gs pos="100000">
                  <a:srgbClr val="FCDE97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10" name="图片 9" descr="微信图片_2023031414035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</p:spTree>
    <p:custDataLst>
      <p:tags r:id="rId13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702310" y="275590"/>
            <a:ext cx="3383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年工作回顾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38" name="直接连接符 37"/>
            <p:cNvCxnSpPr/>
            <p:nvPr>
              <p:custDataLst>
                <p:tags r:id="rId2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 descr="红绸 (9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491615" y="1900555"/>
            <a:ext cx="8959850" cy="3302000"/>
            <a:chOff x="2349" y="2993"/>
            <a:chExt cx="14110" cy="5200"/>
          </a:xfrm>
        </p:grpSpPr>
        <p:sp>
          <p:nvSpPr>
            <p:cNvPr id="26" name="圆角矩形 25"/>
            <p:cNvSpPr/>
            <p:nvPr/>
          </p:nvSpPr>
          <p:spPr>
            <a:xfrm>
              <a:off x="2349" y="2993"/>
              <a:ext cx="14110" cy="5201"/>
            </a:xfrm>
            <a:prstGeom prst="roundRect">
              <a:avLst/>
            </a:prstGeom>
            <a:solidFill>
              <a:srgbClr val="CA2019"/>
            </a:solidFill>
            <a:ln>
              <a:solidFill>
                <a:srgbClr val="CA2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173" y="3035"/>
              <a:ext cx="12462" cy="5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508000" fontAlgn="auto">
                <a:lnSpc>
                  <a:spcPts val="3500"/>
                </a:lnSpc>
                <a:extLst>
                  <a:ext uri="{35155182-B16C-46BC-9424-99874614C6A1}">
                    <wpsdc:indentchars xmlns:wpsdc="http://www.wps.cn/officeDocument/2017/drawingmlCustomData" val="200" checksum="282533468"/>
                  </a:ext>
                </a:extLst>
              </a:pPr>
              <a:r>
                <a:rPr lang="zh-CN" altLang="en-US" sz="20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去一年，是全面贯彻党的二十大精神的开局之年，是本届政府依法履职的第一年。面对异常复杂的国际环境和艰巨繁重的改革发展稳定任务，以习近平同志为核心的党中央团结带领全国各族人民，顶住外部压力、克服内部困难，付出艰辛努力，新冠疫情防控实现平稳转段、取得重大决定性胜利，全年经济社会发展主要目标任务圆满完成，高质量发展扎实推进，社会大局保持稳定，全面建设社会主义现代化国家迈出坚实步伐。</a:t>
              </a:r>
              <a:endParaRPr lang="zh-CN" altLang="en-US" sz="2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702310" y="275590"/>
            <a:ext cx="3383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年工作回顾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38" name="直接连接符 37"/>
            <p:cNvCxnSpPr/>
            <p:nvPr>
              <p:custDataLst>
                <p:tags r:id="rId2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 descr="红绸 (9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38705" y="1765935"/>
            <a:ext cx="4747895" cy="3401060"/>
            <a:chOff x="3683" y="2781"/>
            <a:chExt cx="7477" cy="5356"/>
          </a:xfrm>
        </p:grpSpPr>
        <p:sp>
          <p:nvSpPr>
            <p:cNvPr id="48" name="开路设计14-1"/>
            <p:cNvSpPr txBox="1"/>
            <p:nvPr>
              <p:custDataLst>
                <p:tags r:id="rId8"/>
              </p:custDataLst>
            </p:nvPr>
          </p:nvSpPr>
          <p:spPr>
            <a:xfrm>
              <a:off x="4900" y="3024"/>
              <a:ext cx="3570" cy="5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800" b="1" dirty="0">
                  <a:gradFill>
                    <a:gsLst>
                      <a:gs pos="0">
                        <a:srgbClr val="EA2E32"/>
                      </a:gs>
                      <a:gs pos="100000">
                        <a:srgbClr val="9C1017"/>
                      </a:gs>
                    </a:gsLst>
                    <a:lin ang="36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经济总体回升向好</a:t>
              </a:r>
              <a:endParaRPr lang="zh-CN" altLang="en-US" sz="1800" b="1" dirty="0">
                <a:gradFill>
                  <a:gsLst>
                    <a:gs pos="0">
                      <a:srgbClr val="EA2E32"/>
                    </a:gs>
                    <a:gs pos="100000">
                      <a:srgbClr val="9C1017"/>
                    </a:gs>
                  </a:gsLst>
                  <a:lin ang="36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开路设计16-1"/>
            <p:cNvSpPr txBox="1"/>
            <p:nvPr>
              <p:custDataLst>
                <p:tags r:id="rId9"/>
              </p:custDataLst>
            </p:nvPr>
          </p:nvSpPr>
          <p:spPr>
            <a:xfrm>
              <a:off x="4900" y="5940"/>
              <a:ext cx="5040" cy="5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800" b="1" dirty="0">
                  <a:gradFill>
                    <a:gsLst>
                      <a:gs pos="0">
                        <a:srgbClr val="EA2E32"/>
                      </a:gs>
                      <a:gs pos="100000">
                        <a:srgbClr val="9C1017"/>
                      </a:gs>
                    </a:gsLst>
                    <a:lin ang="36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科技创新实现新的突破</a:t>
              </a:r>
              <a:endParaRPr lang="zh-CN" altLang="en-US" sz="1800" dirty="0">
                <a:gradFill>
                  <a:gsLst>
                    <a:gs pos="0">
                      <a:srgbClr val="EA2E32"/>
                    </a:gs>
                    <a:gs pos="100000">
                      <a:srgbClr val="9C1017"/>
                    </a:gs>
                  </a:gsLst>
                  <a:lin ang="36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17" name="开路设计17-1"/>
            <p:cNvSpPr txBox="1"/>
            <p:nvPr>
              <p:custDataLst>
                <p:tags r:id="rId10"/>
              </p:custDataLst>
            </p:nvPr>
          </p:nvSpPr>
          <p:spPr>
            <a:xfrm>
              <a:off x="4900" y="7309"/>
              <a:ext cx="3570" cy="5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800" b="1" dirty="0">
                  <a:gradFill>
                    <a:gsLst>
                      <a:gs pos="0">
                        <a:srgbClr val="EA2E32"/>
                      </a:gs>
                      <a:gs pos="100000">
                        <a:srgbClr val="9C1017"/>
                      </a:gs>
                    </a:gsLst>
                    <a:lin ang="36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改革开放向纵深推进</a:t>
              </a:r>
              <a:endParaRPr lang="zh-CN" altLang="en-US" sz="1800" dirty="0">
                <a:gradFill>
                  <a:gsLst>
                    <a:gs pos="0">
                      <a:srgbClr val="EA2E32"/>
                    </a:gs>
                    <a:gs pos="100000">
                      <a:srgbClr val="9C1017"/>
                    </a:gs>
                  </a:gsLst>
                  <a:lin ang="3600000" scaled="1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</a:endParaRPr>
            </a:p>
          </p:txBody>
        </p:sp>
        <p:sp>
          <p:nvSpPr>
            <p:cNvPr id="20" name="燕尾形箭头 19"/>
            <p:cNvSpPr/>
            <p:nvPr>
              <p:custDataLst>
                <p:tags r:id="rId11"/>
              </p:custDataLst>
            </p:nvPr>
          </p:nvSpPr>
          <p:spPr>
            <a:xfrm rot="16200000">
              <a:off x="3690" y="2774"/>
              <a:ext cx="1007" cy="1021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开路设计14-1"/>
            <p:cNvSpPr txBox="1"/>
            <p:nvPr>
              <p:custDataLst>
                <p:tags r:id="rId12"/>
              </p:custDataLst>
            </p:nvPr>
          </p:nvSpPr>
          <p:spPr>
            <a:xfrm>
              <a:off x="4900" y="4531"/>
              <a:ext cx="6260" cy="5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b="1" dirty="0">
                  <a:gradFill>
                    <a:gsLst>
                      <a:gs pos="0">
                        <a:srgbClr val="EA2E32"/>
                      </a:gs>
                      <a:gs pos="100000">
                        <a:srgbClr val="9C1017"/>
                      </a:gs>
                    </a:gsLst>
                    <a:lin ang="36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现代化产业体系建设取得重要进展</a:t>
              </a:r>
              <a:endParaRPr lang="zh-CN" altLang="en-US" sz="1800" b="1" dirty="0">
                <a:gradFill>
                  <a:gsLst>
                    <a:gs pos="0">
                      <a:srgbClr val="EA2E32"/>
                    </a:gs>
                    <a:gs pos="100000">
                      <a:srgbClr val="9C1017"/>
                    </a:gs>
                  </a:gsLst>
                  <a:lin ang="36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燕尾形箭头 24"/>
            <p:cNvSpPr/>
            <p:nvPr>
              <p:custDataLst>
                <p:tags r:id="rId13"/>
              </p:custDataLst>
            </p:nvPr>
          </p:nvSpPr>
          <p:spPr>
            <a:xfrm rot="16200000">
              <a:off x="3690" y="4324"/>
              <a:ext cx="1007" cy="1021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燕尾形箭头 29"/>
            <p:cNvSpPr/>
            <p:nvPr>
              <p:custDataLst>
                <p:tags r:id="rId14"/>
              </p:custDataLst>
            </p:nvPr>
          </p:nvSpPr>
          <p:spPr>
            <a:xfrm rot="16200000">
              <a:off x="3690" y="5740"/>
              <a:ext cx="1007" cy="1021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1" name="燕尾形箭头 30"/>
            <p:cNvSpPr/>
            <p:nvPr>
              <p:custDataLst>
                <p:tags r:id="rId15"/>
              </p:custDataLst>
            </p:nvPr>
          </p:nvSpPr>
          <p:spPr>
            <a:xfrm rot="16200000">
              <a:off x="3690" y="7124"/>
              <a:ext cx="1007" cy="1021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6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702310" y="275590"/>
            <a:ext cx="3383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年工作回顾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38" name="直接连接符 37"/>
            <p:cNvCxnSpPr/>
            <p:nvPr>
              <p:custDataLst>
                <p:tags r:id="rId2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 descr="红绸 (9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338705" y="2099310"/>
            <a:ext cx="4747895" cy="2522220"/>
            <a:chOff x="3683" y="3306"/>
            <a:chExt cx="7477" cy="3972"/>
          </a:xfrm>
        </p:grpSpPr>
        <p:sp>
          <p:nvSpPr>
            <p:cNvPr id="48" name="开路设计14-1"/>
            <p:cNvSpPr txBox="1"/>
            <p:nvPr>
              <p:custDataLst>
                <p:tags r:id="rId8"/>
              </p:custDataLst>
            </p:nvPr>
          </p:nvSpPr>
          <p:spPr>
            <a:xfrm>
              <a:off x="4900" y="3549"/>
              <a:ext cx="4227" cy="5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800" b="1" dirty="0">
                  <a:gradFill>
                    <a:gsLst>
                      <a:gs pos="0">
                        <a:srgbClr val="EA2E32"/>
                      </a:gs>
                      <a:gs pos="100000">
                        <a:srgbClr val="9C1017"/>
                      </a:gs>
                    </a:gsLst>
                    <a:lin ang="36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安全发展基础巩固夯实</a:t>
              </a:r>
              <a:endParaRPr lang="zh-CN" altLang="en-US" sz="1800" b="1" dirty="0">
                <a:gradFill>
                  <a:gsLst>
                    <a:gs pos="0">
                      <a:srgbClr val="EA2E32"/>
                    </a:gs>
                    <a:gs pos="100000">
                      <a:srgbClr val="9C1017"/>
                    </a:gs>
                  </a:gsLst>
                  <a:lin ang="36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开路设计16-1"/>
            <p:cNvSpPr txBox="1"/>
            <p:nvPr>
              <p:custDataLst>
                <p:tags r:id="rId9"/>
              </p:custDataLst>
            </p:nvPr>
          </p:nvSpPr>
          <p:spPr>
            <a:xfrm>
              <a:off x="4900" y="6465"/>
              <a:ext cx="5040" cy="5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sz="1800" b="1" dirty="0">
                  <a:gradFill>
                    <a:gsLst>
                      <a:gs pos="0">
                        <a:srgbClr val="EA2E32"/>
                      </a:gs>
                      <a:gs pos="100000">
                        <a:srgbClr val="9C1017"/>
                      </a:gs>
                    </a:gsLst>
                    <a:lin ang="36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民生保障有力有效</a:t>
              </a:r>
              <a:endParaRPr lang="zh-CN" altLang="en-US" sz="1800" b="1" dirty="0">
                <a:gradFill>
                  <a:gsLst>
                    <a:gs pos="0">
                      <a:srgbClr val="EA2E32"/>
                    </a:gs>
                    <a:gs pos="100000">
                      <a:srgbClr val="9C1017"/>
                    </a:gs>
                  </a:gsLst>
                  <a:lin ang="36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燕尾形箭头 19"/>
            <p:cNvSpPr/>
            <p:nvPr>
              <p:custDataLst>
                <p:tags r:id="rId10"/>
              </p:custDataLst>
            </p:nvPr>
          </p:nvSpPr>
          <p:spPr>
            <a:xfrm rot="16200000">
              <a:off x="3690" y="3299"/>
              <a:ext cx="1007" cy="1021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1" name="开路设计14-1"/>
            <p:cNvSpPr txBox="1"/>
            <p:nvPr>
              <p:custDataLst>
                <p:tags r:id="rId11"/>
              </p:custDataLst>
            </p:nvPr>
          </p:nvSpPr>
          <p:spPr>
            <a:xfrm>
              <a:off x="4900" y="5056"/>
              <a:ext cx="6260" cy="58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b="1" dirty="0">
                  <a:gradFill>
                    <a:gsLst>
                      <a:gs pos="0">
                        <a:srgbClr val="EA2E32"/>
                      </a:gs>
                      <a:gs pos="100000">
                        <a:srgbClr val="9C1017"/>
                      </a:gs>
                    </a:gsLst>
                    <a:lin ang="3600000" scaled="1"/>
                  </a:gra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生态环境质量稳中改善</a:t>
              </a:r>
              <a:endParaRPr lang="zh-CN" altLang="en-US" b="1" dirty="0">
                <a:gradFill>
                  <a:gsLst>
                    <a:gs pos="0">
                      <a:srgbClr val="EA2E32"/>
                    </a:gs>
                    <a:gs pos="100000">
                      <a:srgbClr val="9C1017"/>
                    </a:gs>
                  </a:gsLst>
                  <a:lin ang="36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25" name="燕尾形箭头 24"/>
            <p:cNvSpPr/>
            <p:nvPr>
              <p:custDataLst>
                <p:tags r:id="rId12"/>
              </p:custDataLst>
            </p:nvPr>
          </p:nvSpPr>
          <p:spPr>
            <a:xfrm rot="16200000">
              <a:off x="3690" y="4849"/>
              <a:ext cx="1007" cy="1021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燕尾形箭头 29"/>
            <p:cNvSpPr/>
            <p:nvPr>
              <p:custDataLst>
                <p:tags r:id="rId13"/>
              </p:custDataLst>
            </p:nvPr>
          </p:nvSpPr>
          <p:spPr>
            <a:xfrm rot="16200000">
              <a:off x="3690" y="6265"/>
              <a:ext cx="1007" cy="1021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14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702310" y="275590"/>
            <a:ext cx="3383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年工作回顾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38" name="直接连接符 37"/>
            <p:cNvCxnSpPr/>
            <p:nvPr>
              <p:custDataLst>
                <p:tags r:id="rId2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 descr="红绸 (9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2026920" y="1900555"/>
            <a:ext cx="7889240" cy="3302000"/>
            <a:chOff x="3192" y="2993"/>
            <a:chExt cx="12424" cy="5200"/>
          </a:xfrm>
        </p:grpSpPr>
        <p:sp>
          <p:nvSpPr>
            <p:cNvPr id="26" name="圆角矩形 25"/>
            <p:cNvSpPr/>
            <p:nvPr/>
          </p:nvSpPr>
          <p:spPr>
            <a:xfrm>
              <a:off x="3192" y="2993"/>
              <a:ext cx="12424" cy="5201"/>
            </a:xfrm>
            <a:prstGeom prst="roundRect">
              <a:avLst/>
            </a:prstGeom>
            <a:solidFill>
              <a:srgbClr val="CA2019"/>
            </a:solidFill>
            <a:ln>
              <a:solidFill>
                <a:srgbClr val="CA2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657" y="3680"/>
              <a:ext cx="11493" cy="3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508000" fontAlgn="auto">
                <a:lnSpc>
                  <a:spcPts val="3500"/>
                </a:lnSpc>
                <a:extLst>
                  <a:ext uri="{35155182-B16C-46BC-9424-99874614C6A1}">
                    <wpsdc:indentchars xmlns:wpsdc="http://www.wps.cn/officeDocument/2017/drawingmlCustomData" val="200" checksum="282533468"/>
                  </a:ext>
                </a:extLst>
              </a:pPr>
              <a:r>
                <a:rPr lang="zh-CN" altLang="en-US" sz="20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回顾过去一年，多重困难挑战交织叠加，我国经济波浪式发展、曲折式前进，成绩来之不易。</a:t>
              </a:r>
              <a:endParaRPr lang="zh-CN" altLang="en-US" sz="2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508000" fontAlgn="auto">
                <a:lnSpc>
                  <a:spcPts val="3500"/>
                </a:lnSpc>
                <a:extLst>
                  <a:ext uri="{35155182-B16C-46BC-9424-99874614C6A1}">
                    <wpsdc:indentchars xmlns:wpsdc="http://www.wps.cn/officeDocument/2017/drawingmlCustomData" val="200" checksum="282533468"/>
                  </a:ext>
                </a:extLst>
              </a:pPr>
              <a:r>
                <a:rPr lang="zh-CN" altLang="en-US" sz="20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实践充分表明，在以习近平同志为核心的党中央坚强领导下，中国人民有勇气、有智慧、有能力战胜任何艰难险阻，中国发展必将长风破浪、未来可期！</a:t>
              </a:r>
              <a:endParaRPr lang="zh-CN" altLang="en-US" sz="2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702310" y="275590"/>
            <a:ext cx="3383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年工作回顾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38" name="直接连接符 37"/>
            <p:cNvCxnSpPr/>
            <p:nvPr>
              <p:custDataLst>
                <p:tags r:id="rId2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 descr="红绸 (9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635760" y="1632585"/>
            <a:ext cx="8849360" cy="3018790"/>
            <a:chOff x="2576" y="2571"/>
            <a:chExt cx="13936" cy="4754"/>
          </a:xfrm>
        </p:grpSpPr>
        <p:sp>
          <p:nvSpPr>
            <p:cNvPr id="26" name="圆角矩形 25"/>
            <p:cNvSpPr/>
            <p:nvPr/>
          </p:nvSpPr>
          <p:spPr>
            <a:xfrm>
              <a:off x="2576" y="2571"/>
              <a:ext cx="12424" cy="1842"/>
            </a:xfrm>
            <a:prstGeom prst="roundRect">
              <a:avLst/>
            </a:prstGeom>
            <a:solidFill>
              <a:srgbClr val="CA2019"/>
            </a:solidFill>
            <a:ln>
              <a:solidFill>
                <a:srgbClr val="CA20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47" y="2629"/>
              <a:ext cx="11493" cy="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indent="508000" fontAlgn="auto">
                <a:lnSpc>
                  <a:spcPts val="3500"/>
                </a:lnSpc>
                <a:extLst>
                  <a:ext uri="{35155182-B16C-46BC-9424-99874614C6A1}">
                    <wpsdc:indentchars xmlns:wpsdc="http://www.wps.cn/officeDocument/2017/drawingmlCustomData" val="200" checksum="282533468"/>
                  </a:ext>
                </a:extLst>
              </a:pPr>
              <a:r>
                <a:rPr lang="zh-CN" altLang="en-US" sz="200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一年来，我们深入学习贯彻党的二十大和二十届二中全会精神，按照党中央决策部署，主要做了以下工作。</a:t>
              </a:r>
              <a:endParaRPr lang="zh-CN" altLang="en-US" sz="200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576" y="4969"/>
              <a:ext cx="13936" cy="969"/>
              <a:chOff x="2529" y="3549"/>
              <a:chExt cx="13936" cy="969"/>
            </a:xfrm>
          </p:grpSpPr>
          <p:sp>
            <p:nvSpPr>
              <p:cNvPr id="12" name="文本框 1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816" y="354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加大宏观调控力度，推动经济运行持续好转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30" name="矩形: 圆角 2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32" name="Freeform 512"/>
                  <p:cNvSpPr/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FFC000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512"/>
                  <p:cNvSpPr/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2576" y="6357"/>
              <a:ext cx="13936" cy="969"/>
              <a:chOff x="2529" y="3549"/>
              <a:chExt cx="13936" cy="969"/>
            </a:xfrm>
          </p:grpSpPr>
          <p:sp>
            <p:nvSpPr>
              <p:cNvPr id="7" name="文本框 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816" y="354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依靠创新引领产业升级，增强城乡区域发展新动能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10" name="矩形: 圆角 2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13" name="组合 12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15" name="Freeform 512"/>
                  <p:cNvSpPr/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FFC000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" name="Freeform 512"/>
                  <p:cNvSpPr/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custDataLst>
      <p:tags r:id="rId16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" name="文本框 13"/>
          <p:cNvSpPr txBox="1"/>
          <p:nvPr>
            <p:custDataLst>
              <p:tags r:id="rId1"/>
            </p:custDataLst>
          </p:nvPr>
        </p:nvSpPr>
        <p:spPr>
          <a:xfrm>
            <a:off x="702310" y="275590"/>
            <a:ext cx="33839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2023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cs typeface="汉仪大宋简" panose="02010609000101010101" charset="-122"/>
                <a:sym typeface="+mn-ea"/>
              </a:rPr>
              <a:t>年工作回顾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汉仪大宋简" panose="0201060900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0" flipH="1">
            <a:off x="558800" y="792480"/>
            <a:ext cx="11030585" cy="104140"/>
            <a:chOff x="17545" y="984"/>
            <a:chExt cx="428" cy="109"/>
          </a:xfrm>
        </p:grpSpPr>
        <p:cxnSp>
          <p:nvCxnSpPr>
            <p:cNvPr id="38" name="直接连接符 37"/>
            <p:cNvCxnSpPr/>
            <p:nvPr>
              <p:custDataLst>
                <p:tags r:id="rId2"/>
              </p:custDataLst>
            </p:nvPr>
          </p:nvCxnSpPr>
          <p:spPr>
            <a:xfrm>
              <a:off x="17545" y="984"/>
              <a:ext cx="428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"/>
              </p:custDataLst>
            </p:nvPr>
          </p:nvCxnSpPr>
          <p:spPr>
            <a:xfrm>
              <a:off x="17633" y="1093"/>
              <a:ext cx="340" cy="0"/>
            </a:xfrm>
            <a:prstGeom prst="line">
              <a:avLst/>
            </a:prstGeom>
            <a:ln w="41275" cap="rnd">
              <a:solidFill>
                <a:srgbClr val="CA2019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图片 44" descr="红绸 (9)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lum bright="6000"/>
          </a:blip>
          <a:stretch>
            <a:fillRect/>
          </a:stretch>
        </p:blipFill>
        <p:spPr>
          <a:xfrm>
            <a:off x="0" y="6214745"/>
            <a:ext cx="12192000" cy="64325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337685" y="5967095"/>
            <a:ext cx="3680460" cy="519430"/>
            <a:chOff x="6831" y="9892"/>
            <a:chExt cx="5796" cy="818"/>
          </a:xfrm>
        </p:grpSpPr>
        <p:pic>
          <p:nvPicPr>
            <p:cNvPr id="5" name="图片 4" descr="c562f02f89dbcf903be62e29c8bc6f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31" y="9959"/>
              <a:ext cx="2324" cy="674"/>
            </a:xfrm>
            <a:prstGeom prst="rect">
              <a:avLst/>
            </a:prstGeom>
          </p:spPr>
        </p:pic>
        <p:pic>
          <p:nvPicPr>
            <p:cNvPr id="8" name="图片 7" descr="微信图片_2023031414035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7" y="9892"/>
              <a:ext cx="3090" cy="8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1604010" y="1799590"/>
            <a:ext cx="8849360" cy="3156585"/>
            <a:chOff x="2526" y="2834"/>
            <a:chExt cx="13936" cy="4971"/>
          </a:xfrm>
        </p:grpSpPr>
        <p:grpSp>
          <p:nvGrpSpPr>
            <p:cNvPr id="11" name="组合 10"/>
            <p:cNvGrpSpPr/>
            <p:nvPr/>
          </p:nvGrpSpPr>
          <p:grpSpPr>
            <a:xfrm>
              <a:off x="2526" y="5509"/>
              <a:ext cx="13936" cy="969"/>
              <a:chOff x="2529" y="3549"/>
              <a:chExt cx="13936" cy="969"/>
            </a:xfrm>
          </p:grpSpPr>
          <p:sp>
            <p:nvSpPr>
              <p:cNvPr id="12" name="文本框 11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3816" y="354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着力抓好民生保障，推进社会事业发展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30" name="矩形: 圆角 21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31" name="组合 30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32" name="Freeform 512"/>
                  <p:cNvSpPr/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FFC000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3" name="Freeform 512"/>
                  <p:cNvSpPr/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2526" y="6837"/>
              <a:ext cx="13936" cy="969"/>
              <a:chOff x="2529" y="3549"/>
              <a:chExt cx="13936" cy="969"/>
            </a:xfrm>
          </p:grpSpPr>
          <p:sp>
            <p:nvSpPr>
              <p:cNvPr id="7" name="文本框 6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816" y="354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全面加强政府建设，大力提升治理效能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10" name="矩形: 圆角 21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13" name="组合 12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15" name="Freeform 512"/>
                  <p:cNvSpPr/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FFC000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6" name="Freeform 512"/>
                  <p:cNvSpPr/>
                  <p:nvPr>
                    <p:custDataLst>
                      <p:tags r:id="rId15"/>
                    </p:custDataLst>
                  </p:nvPr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17" name="组合 16"/>
            <p:cNvGrpSpPr/>
            <p:nvPr/>
          </p:nvGrpSpPr>
          <p:grpSpPr>
            <a:xfrm>
              <a:off x="2526" y="2834"/>
              <a:ext cx="13936" cy="969"/>
              <a:chOff x="2529" y="3549"/>
              <a:chExt cx="13936" cy="969"/>
            </a:xfrm>
          </p:grpSpPr>
          <p:sp>
            <p:nvSpPr>
              <p:cNvPr id="18" name="文本框 17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3816" y="354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深化改革扩大开放，持续改善营商环境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20" name="矩形: 圆角 21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21" name="组合 20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22" name="Freeform 512"/>
                  <p:cNvSpPr/>
                  <p:nvPr>
                    <p:custDataLst>
                      <p:tags r:id="rId18"/>
                    </p:custDataLst>
                  </p:nvPr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FFC000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Freeform 512"/>
                  <p:cNvSpPr/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grpSp>
          <p:nvGrpSpPr>
            <p:cNvPr id="24" name="组合 23"/>
            <p:cNvGrpSpPr/>
            <p:nvPr/>
          </p:nvGrpSpPr>
          <p:grpSpPr>
            <a:xfrm>
              <a:off x="2526" y="4192"/>
              <a:ext cx="13936" cy="969"/>
              <a:chOff x="2529" y="3549"/>
              <a:chExt cx="13936" cy="969"/>
            </a:xfrm>
          </p:grpSpPr>
          <p:sp>
            <p:nvSpPr>
              <p:cNvPr id="25" name="文本框 2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816" y="3549"/>
                <a:ext cx="12649" cy="87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fontAlgn="auto">
                  <a:lnSpc>
                    <a:spcPct val="150000"/>
                  </a:lnSpc>
                </a:pPr>
                <a:r>
                  <a:rPr lang="zh-CN" altLang="en-US" sz="200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强化生态环境保护治理，加快发展方式绿色转型</a:t>
                </a:r>
                <a:endPara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2529" y="3594"/>
                <a:ext cx="924" cy="924"/>
                <a:chOff x="2512" y="6097"/>
                <a:chExt cx="924" cy="924"/>
              </a:xfrm>
            </p:grpSpPr>
            <p:sp>
              <p:nvSpPr>
                <p:cNvPr id="29" name="矩形: 圆角 21"/>
                <p:cNvSpPr/>
                <p:nvPr>
                  <p:custDataLst>
                    <p:tags r:id="rId21"/>
                  </p:custDataLst>
                </p:nvPr>
              </p:nvSpPr>
              <p:spPr>
                <a:xfrm>
                  <a:off x="2512" y="6097"/>
                  <a:ext cx="924" cy="925"/>
                </a:xfrm>
                <a:prstGeom prst="round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思源宋体 CN" panose="02020400000000000000" pitchFamily="18" charset="-122"/>
                    <a:ea typeface="思源宋体 CN" panose="02020400000000000000" pitchFamily="18" charset="-122"/>
                    <a:cs typeface="+mn-ea"/>
                    <a:sym typeface="思源黑体 CN Bold" panose="020B0800000000000000" pitchFamily="34" charset="-122"/>
                  </a:endParaRPr>
                </a:p>
              </p:txBody>
            </p:sp>
            <p:grpSp>
              <p:nvGrpSpPr>
                <p:cNvPr id="34" name="组合 33"/>
                <p:cNvGrpSpPr/>
                <p:nvPr/>
              </p:nvGrpSpPr>
              <p:grpSpPr>
                <a:xfrm>
                  <a:off x="2727" y="6341"/>
                  <a:ext cx="493" cy="462"/>
                  <a:chOff x="2904" y="6415"/>
                  <a:chExt cx="317" cy="297"/>
                </a:xfrm>
              </p:grpSpPr>
              <p:sp>
                <p:nvSpPr>
                  <p:cNvPr id="35" name="Freeform 512"/>
                  <p:cNvSpPr/>
                  <p:nvPr>
                    <p:custDataLst>
                      <p:tags r:id="rId22"/>
                    </p:custDataLst>
                  </p:nvPr>
                </p:nvSpPr>
                <p:spPr bwMode="auto">
                  <a:xfrm>
                    <a:off x="2904" y="6415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FFC000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6" name="Freeform 512"/>
                  <p:cNvSpPr/>
                  <p:nvPr>
                    <p:custDataLst>
                      <p:tags r:id="rId23"/>
                    </p:custDataLst>
                  </p:nvPr>
                </p:nvSpPr>
                <p:spPr bwMode="auto">
                  <a:xfrm>
                    <a:off x="3081" y="6434"/>
                    <a:ext cx="140" cy="277"/>
                  </a:xfrm>
                  <a:custGeom>
                    <a:avLst/>
                    <a:gdLst>
                      <a:gd name="T0" fmla="*/ 54 w 106"/>
                      <a:gd name="T1" fmla="*/ 105 h 210"/>
                      <a:gd name="T2" fmla="*/ 0 w 106"/>
                      <a:gd name="T3" fmla="*/ 159 h 210"/>
                      <a:gd name="T4" fmla="*/ 0 w 106"/>
                      <a:gd name="T5" fmla="*/ 210 h 210"/>
                      <a:gd name="T6" fmla="*/ 0 w 106"/>
                      <a:gd name="T7" fmla="*/ 210 h 210"/>
                      <a:gd name="T8" fmla="*/ 106 w 106"/>
                      <a:gd name="T9" fmla="*/ 105 h 210"/>
                      <a:gd name="T10" fmla="*/ 0 w 106"/>
                      <a:gd name="T11" fmla="*/ 0 h 210"/>
                      <a:gd name="T12" fmla="*/ 0 w 106"/>
                      <a:gd name="T13" fmla="*/ 0 h 210"/>
                      <a:gd name="T14" fmla="*/ 0 w 106"/>
                      <a:gd name="T15" fmla="*/ 51 h 210"/>
                      <a:gd name="T16" fmla="*/ 54 w 106"/>
                      <a:gd name="T17" fmla="*/ 105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6" h="210">
                        <a:moveTo>
                          <a:pt x="54" y="105"/>
                        </a:moveTo>
                        <a:lnTo>
                          <a:pt x="0" y="159"/>
                        </a:lnTo>
                        <a:lnTo>
                          <a:pt x="0" y="210"/>
                        </a:lnTo>
                        <a:lnTo>
                          <a:pt x="0" y="210"/>
                        </a:lnTo>
                        <a:lnTo>
                          <a:pt x="106" y="10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54" y="105"/>
                        </a:lnTo>
                        <a:close/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/>
                  <a:p>
                    <a:endParaRPr lang="zh-CN" altLang="en-US" sz="1015" dirty="0">
                      <a:solidFill>
                        <a:srgbClr val="152A35"/>
                      </a:solidFill>
                      <a:latin typeface="字魂105号-简雅黑" panose="00000500000000000000" pitchFamily="2" charset="-122"/>
                      <a:ea typeface="字魂105号-简雅黑" panose="00000500000000000000" pitchFamily="2" charset="-122"/>
                      <a:cs typeface="+mn-ea"/>
                      <a:sym typeface="+mn-lt"/>
                    </a:endParaRPr>
                  </a:p>
                </p:txBody>
              </p:sp>
            </p:grpSp>
          </p:grpSp>
        </p:grpSp>
      </p:grpSp>
    </p:spTree>
    <p:custDataLst>
      <p:tags r:id="rId24"/>
    </p:custData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31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32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33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34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35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36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37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38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39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41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42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43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44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45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46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47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48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49.xml><?xml version="1.0" encoding="utf-8"?>
<p:tagLst xmlns:p="http://schemas.openxmlformats.org/presentationml/2006/main">
  <p:tag name="KSO_WM_DIAGRAM_VIRTUALLY_FRAME" val="{&quot;height&quot;:277.2,&quot;left&quot;:76.45,&quot;top&quot;:98.3,&quot;width&quot;:799.15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PLACING_PICTURE_USER_VIEWPORT" val="{&quot;height&quot;:2110,&quot;width&quot;:3297}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DIAGRAM_VIRTUALLY_FRAME" val="{&quot;height&quot;:289,&quot;left&quot;:88.9,&quot;top&quot;:124.9,&quot;width&quot;:776.5}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1"/>
  <p:tag name="KSO_WM_UNIT_LAYERLEVEL" val="1_1_1"/>
  <p:tag name="KSO_WM_UNIT_FILL_FORE_SCHEMECOLOR_INDEX_1_BRIGHTNESS" val="0.8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1"/>
  <p:tag name="KSO_WM_UNIT_LAYERLEVEL" val="1_1_1"/>
  <p:tag name="KSO_WM_UNIT_FILL_FORE_SCHEMECOLOR_INDEX_1_BRIGHTNESS" val="0.8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1"/>
  <p:tag name="KSO_WM_UNIT_LAYERLEVEL" val="1_1_1"/>
  <p:tag name="KSO_WM_UNIT_FILL_FORE_SCHEMECOLOR_INDEX_1_BRIGHTNESS" val="0.8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1"/>
  <p:tag name="KSO_WM_UNIT_LAYERLEVEL" val="1_1_1"/>
  <p:tag name="KSO_WM_UNIT_FILL_FORE_SCHEMECOLOR_INDEX_1_BRIGHTNESS" val="0.8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9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1_1"/>
  <p:tag name="KSO_WM_UNIT_LAYERLEVEL" val="1_1_1"/>
  <p:tag name="KSO_WM_UNIT_FILL_FORE_SCHEMECOLOR_INDEX_1_BRIGHTNESS" val="0.8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8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82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3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8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4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84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5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8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8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3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8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4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8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8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3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4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4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92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4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9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3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95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4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9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3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97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3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198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BEAUTIFY_FLAG" val=""/>
  <p:tag name="KSO_WM_DIAGRAM_GROUP_CODE" val="l1-1"/>
  <p:tag name="KSO_WM_UNIT_TYPE" val="l_h_i"/>
  <p:tag name="KSO_WM_UNIT_INDEX" val="1_1_2"/>
  <p:tag name="KSO_WM_UNIT_ID" val="diagram20228041_6*l_h_i*1_1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DIAGRAM_VIRTUALLY_FRAME" val="{&quot;height&quot;:289,&quot;left&quot;:88.9,&quot;top&quot;:124.9,&quot;width&quot;:776.5}"/>
</p:tagLst>
</file>

<file path=ppt/tags/tag19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1_3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1_4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01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1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1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0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2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04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2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5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DIAGRAM_VIRTUALLY_FRAME" val="{&quot;height&quot;:289,&quot;left&quot;:88.9,&quot;top&quot;:124.9,&quot;width&quot;:776.5}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1"/>
  <p:tag name="KSO_WM_UNIT_LAYERLEVEL" val="1_1_1"/>
  <p:tag name="KSO_WM_UNIT_FILL_FORE_SCHEMECOLOR_INDEX_1_BRIGHTNESS" val="0.8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1"/>
  <p:tag name="KSO_WM_UNIT_LAYERLEVEL" val="1_1_1"/>
  <p:tag name="KSO_WM_UNIT_FILL_FORE_SCHEMECOLOR_INDEX_1_BRIGHTNESS" val="0.8"/>
  <p:tag name="KSO_WM_UNIT_FILL_FORE_SCHEMECOLOR_INDEX_1" val="7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7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1"/>
  <p:tag name="KSO_WM_UNIT_LAYERLEVEL" val="1_1_1"/>
  <p:tag name="KSO_WM_UNIT_FILL_FORE_SCHEMECOLOR_INDEX_1_BRIGHTNESS" val="0.8"/>
  <p:tag name="KSO_WM_UNIT_FILL_FORE_SCHEMECOLOR_INDEX_1" val="8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8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1"/>
  <p:tag name="KSO_WM_UNIT_LAYERLEVEL" val="1_1_1"/>
  <p:tag name="KSO_WM_UNIT_FILL_FORE_SCHEMECOLOR_INDEX_1_BRIGHTNESS" val="0.8"/>
  <p:tag name="KSO_WM_UNIT_FILL_FORE_SCHEMECOLOR_INDEX_1" val="9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9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1_1"/>
  <p:tag name="KSO_WM_UNIT_LAYERLEVEL" val="1_1_1"/>
  <p:tag name="KSO_WM_UNIT_FILL_FORE_SCHEMECOLOR_INDEX_1_BRIGHTNESS" val="0.8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1"/>
  <p:tag name="KSO_WM_UNIT_FILL_FORE_SCHEMECOLOR_INDEX_2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0"/>
  <p:tag name="KSO_WM_UNIT_TEXT_FILL_FORE_SCHEMECOLOR_INDEX" val="2"/>
  <p:tag name="KSO_WM_UNIT_TEXT_FILL_TYPE" val="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17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18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3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1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5_4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0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5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2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2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3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2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2_4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2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25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3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2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4_4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4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28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4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29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3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31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3_4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3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33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3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34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BEAUTIFY_FLAG" val=""/>
  <p:tag name="KSO_WM_DIAGRAM_GROUP_CODE" val="l1-1"/>
  <p:tag name="KSO_WM_UNIT_TYPE" val="l_h_i"/>
  <p:tag name="KSO_WM_UNIT_INDEX" val="1_1_2"/>
  <p:tag name="KSO_WM_UNIT_ID" val="diagram20228041_6*l_h_i*1_1_2"/>
  <p:tag name="KSO_WM_UNIT_LAYERLEVEL" val="1_1_1"/>
  <p:tag name="KSO_WM_UNIT_SHADOW_SCHEMECOLOR_INDEX_BRIGHTNESS" val="-0.5"/>
  <p:tag name="KSO_WM_UNIT_SHADOW_SCHEMECOLOR_INDEX" val="14"/>
  <p:tag name="KSO_WM_UNIT_USESOURCEFORMAT_APPLY" val="1"/>
  <p:tag name="KSO_WM_DIAGRAM_VIRTUALLY_FRAME" val="{&quot;height&quot;:289,&quot;left&quot;:88.9,&quot;top&quot;:124.9,&quot;width&quot;:776.5}"/>
</p:tagLst>
</file>

<file path=ppt/tags/tag23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1_3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36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DIAGRAM_GROUP_CODE" val="l1-1"/>
  <p:tag name="KSO_WM_UNIT_ID" val="diagram20228041_6*l_h_i*1_1_4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37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1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1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2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UNIT_TEXT_FILL_FORE_SCHEMECOLOR_INDEX_BRIGHTNESS" val="0.5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SUBTYPE" val="a"/>
  <p:tag name="KSO_WM_UNIT_PRESET_TEXT" val="单击此处输入你的正文，文字是您思想的提炼，为了最终演示发布的良好效果"/>
  <p:tag name="KSO_WM_UNIT_NOCLEAR" val="0"/>
  <p:tag name="KSO_WM_DIAGRAM_GROUP_CODE" val="l1-1"/>
  <p:tag name="KSO_WM_UNIT_ID" val="diagram20228041_6*l_h_f*1_2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TEMPLATE_CATEGORY" val="diagram"/>
  <p:tag name="KSO_WM_TEMPLATE_INDEX" val="20228041"/>
  <p:tag name="KSO_WM_TAG_VERSION" val="1.0"/>
  <p:tag name="KSO_WM_UNIT_ISCONTENTSTITLE" val="0"/>
  <p:tag name="KSO_WM_UNIT_ISNUMDGMTITLE" val="0"/>
  <p:tag name="KSO_WM_UNIT_PRESET_TEXT" val="添加小标题"/>
  <p:tag name="KSO_WM_UNIT_NOCLEAR" val="0"/>
  <p:tag name="KSO_WM_DIAGRAM_GROUP_CODE" val="l1-1"/>
  <p:tag name="KSO_WM_UNIT_ID" val="diagram20228041_6*l_h_a*1_5_1"/>
  <p:tag name="KSO_WM_UNIT_LAYERLEVEL" val="1_1_1"/>
  <p:tag name="KSO_WM_UNIT_USESOURCEFORMAT_APPLY" val="1"/>
  <p:tag name="KSO_WM_BEAUTIFY_FLAG" val=""/>
  <p:tag name="KSO_WM_DIAGRAM_VIRTUALLY_FRAME" val="{&quot;height&quot;:289,&quot;left&quot;:88.9,&quot;top&quot;:124.9,&quot;width&quot;:776.5}"/>
</p:tagLst>
</file>

<file path=ppt/tags/tag2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9.xml><?xml version="1.0" encoding="utf-8"?>
<p:tagLst xmlns:p="http://schemas.openxmlformats.org/presentationml/2006/main">
  <p:tag name="COMMONDATA" val="eyJoZGlkIjoiNjA4MTdjNTgxNmFlYzk3ZWYxMjQyMTJhNmViNGIxMDYifQ=="/>
  <p:tag name="KSO_WPP_MARK_KEY" val="1f6554d2-d4de-43b5-9116-71c775ffab1d"/>
  <p:tag name="commondata" val="eyJoZGlkIjoiYTU4OGE4NTU4YmNlMGE0MTIyODFmNjk1MGUyODlhMmYifQ==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DIAGRAM_VIRTUALLY_FRAME" val="{&quot;height&quot;:325.16968503937005,&quot;left&quot;:179.191968503937,&quot;top&quot;:141.06251968503938,&quot;width&quot;:703.3724409448819}"/>
  <p:tag name="KSO_WM_BEAUTIFY_FLAG" val=""/>
</p:tagLst>
</file>

<file path=ppt/tags/tag43.xml><?xml version="1.0" encoding="utf-8"?>
<p:tagLst xmlns:p="http://schemas.openxmlformats.org/presentationml/2006/main">
  <p:tag name="KSO_WM_DIAGRAM_VIRTUALLY_FRAME" val="{&quot;height&quot;:325.16968503937005,&quot;left&quot;:179.191968503937,&quot;top&quot;:141.06251968503938,&quot;width&quot;:703.3724409448819}"/>
  <p:tag name="KSO_WM_BEAUTIFY_FLAG" val=""/>
</p:tagLst>
</file>

<file path=ppt/tags/tag44.xml><?xml version="1.0" encoding="utf-8"?>
<p:tagLst xmlns:p="http://schemas.openxmlformats.org/presentationml/2006/main">
  <p:tag name="KSO_WM_DIAGRAM_VIRTUALLY_FRAME" val="{&quot;height&quot;:325.16968503937005,&quot;left&quot;:179.191968503937,&quot;top&quot;:141.06251968503938,&quot;width&quot;:703.3724409448819}"/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DIAGRAM_VIRTUALLY_FRAME" val="{&quot;height&quot;:325.16968503937005,&quot;left&quot;:179.191968503937,&quot;top&quot;:141.06251968503938,&quot;width&quot;:703.3724409448819}"/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DIAGRAM_VIRTUALLY_FRAME" val="{&quot;height&quot;:325.16968503937005,&quot;left&quot;:179.191968503937,&quot;top&quot;:141.06251968503938,&quot;width&quot;:703.3724409448819}"/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25.16968503937005,&quot;left&quot;:179.191968503937,&quot;top&quot;:141.06251968503938,&quot;width&quot;:703.3724409448819}"/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DIAGRAM_VIRTUALLY_FRAME" val="{&quot;height&quot;:325.16968503937005,&quot;left&quot;:179.191968503937,&quot;top&quot;:141.06251968503938,&quot;width&quot;:703.3724409448819}"/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1358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DD1F19"/>
      </a:accent1>
      <a:accent2>
        <a:srgbClr val="DD1F19"/>
      </a:accent2>
      <a:accent3>
        <a:srgbClr val="DD1F19"/>
      </a:accent3>
      <a:accent4>
        <a:srgbClr val="DD1F19"/>
      </a:accent4>
      <a:accent5>
        <a:srgbClr val="DD1F19"/>
      </a:accent5>
      <a:accent6>
        <a:srgbClr val="DD1F19"/>
      </a:accent6>
      <a:hlink>
        <a:srgbClr val="DD1F19"/>
      </a:hlink>
      <a:folHlink>
        <a:srgbClr val="DD1F19"/>
      </a:folHlink>
    </a:clrScheme>
    <a:fontScheme name="自定义 9">
      <a:majorFont>
        <a:latin typeface="思源宋体 SemiBold"/>
        <a:ea typeface="思源宋体 SemiBold"/>
        <a:cs typeface=""/>
      </a:majorFont>
      <a:minorFont>
        <a:latin typeface="思源宋体 SemiBold"/>
        <a:ea typeface="思源宋体 Semi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SemiBold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思源宋体 SemiBold"/>
        <a:font script="Hebr" typeface="思源宋体 S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S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宋体 SemiBold"/>
        <a:ea typeface=""/>
        <a:cs typeface=""/>
        <a:font script="Jpan" typeface="ＭＳ Ｐゴシック"/>
        <a:font script="Hang" typeface="맑은 고딕"/>
        <a:font script="Hans" typeface="思源宋体 SemiBold"/>
        <a:font script="Hant" typeface="新細明體"/>
        <a:font script="Arab" typeface="思源宋体 SemiBold"/>
        <a:font script="Hebr" typeface="思源宋体 Semi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宋体 Semi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2029</Words>
  <Application>WPS 演示</Application>
  <PresentationFormat>宽屏</PresentationFormat>
  <Paragraphs>165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3" baseType="lpstr">
      <vt:lpstr>Arial</vt:lpstr>
      <vt:lpstr>宋体</vt:lpstr>
      <vt:lpstr>Wingdings</vt:lpstr>
      <vt:lpstr>微软雅黑</vt:lpstr>
      <vt:lpstr>Wingdings</vt:lpstr>
      <vt:lpstr>包图粗黑体</vt:lpstr>
      <vt:lpstr>黑体</vt:lpstr>
      <vt:lpstr>思源宋体 SemiBold</vt:lpstr>
      <vt:lpstr>汉仪大宋简</vt:lpstr>
      <vt:lpstr>思源宋体 CN Heavy</vt:lpstr>
      <vt:lpstr>思源宋体 CN</vt:lpstr>
      <vt:lpstr>思源黑体 CN Bold</vt:lpstr>
      <vt:lpstr>字魂105号-简雅黑</vt:lpstr>
      <vt:lpstr>Arial Unicode MS</vt:lpstr>
      <vt:lpstr>字魂58号-创中黑</vt:lpstr>
      <vt:lpstr>Gisha</vt:lpstr>
      <vt:lpstr>仿宋_GB2312</vt:lpstr>
      <vt:lpstr>仿宋</vt:lpstr>
      <vt:lpstr>楷体_GB2312</vt:lpstr>
      <vt:lpstr>新宋体</vt:lpstr>
      <vt:lpstr>Segoe UI Symbol</vt:lpstr>
      <vt:lpstr>思源宋体 SemiBold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雄飞</cp:lastModifiedBy>
  <cp:revision>367</cp:revision>
  <dcterms:created xsi:type="dcterms:W3CDTF">2019-06-19T02:08:00Z</dcterms:created>
  <dcterms:modified xsi:type="dcterms:W3CDTF">2024-03-05T10:36:22Z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KSOSaveFontToCloudKey">
    <vt:lpwstr>212913176_cloud</vt:lpwstr>
  </property>
  <property fmtid="{D5CDD505-2E9C-101B-9397-08002B2CF9AE}" pid="4" name="ICV">
    <vt:lpwstr>1CF584D2CB9B4D8BA6F23EF42DC13ABE</vt:lpwstr>
  </property>
</Properties>
</file>